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6"/>
  </p:notesMasterIdLst>
  <p:sldIdLst>
    <p:sldId id="256" r:id="rId2"/>
    <p:sldId id="261" r:id="rId3"/>
    <p:sldId id="274" r:id="rId4"/>
    <p:sldId id="263" r:id="rId5"/>
    <p:sldId id="257" r:id="rId6"/>
    <p:sldId id="266" r:id="rId7"/>
    <p:sldId id="278" r:id="rId8"/>
    <p:sldId id="279" r:id="rId9"/>
    <p:sldId id="258" r:id="rId10"/>
    <p:sldId id="259" r:id="rId11"/>
    <p:sldId id="260" r:id="rId12"/>
    <p:sldId id="264" r:id="rId13"/>
    <p:sldId id="265" r:id="rId14"/>
    <p:sldId id="267" r:id="rId15"/>
    <p:sldId id="268" r:id="rId16"/>
    <p:sldId id="275" r:id="rId17"/>
    <p:sldId id="276" r:id="rId18"/>
    <p:sldId id="269" r:id="rId19"/>
    <p:sldId id="277" r:id="rId20"/>
    <p:sldId id="280" r:id="rId21"/>
    <p:sldId id="281" r:id="rId22"/>
    <p:sldId id="282" r:id="rId23"/>
    <p:sldId id="284" r:id="rId24"/>
    <p:sldId id="283" r:id="rId25"/>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modifyVerifier cryptProviderType="rsaFull" cryptAlgorithmClass="hash" cryptAlgorithmType="typeAny" cryptAlgorithmSid="4" spinCount="100000" saltData="zv9kZZTCEZrsB+jSeJNFBw==" hashData="smCbhqSCdJY3XCBd+CYdsYfyBEc="/>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69" d="100"/>
          <a:sy n="69" d="100"/>
        </p:scale>
        <p:origin x="-1404" y="-102"/>
      </p:cViewPr>
      <p:guideLst>
        <p:guide orient="horz" pos="2160"/>
        <p:guide pos="2880"/>
      </p:guideLst>
    </p:cSldViewPr>
  </p:slideViewPr>
  <p:outlineViewPr>
    <p:cViewPr>
      <p:scale>
        <a:sx n="33" d="100"/>
        <a:sy n="33" d="100"/>
      </p:scale>
      <p:origin x="0" y="39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EA4568-FE6D-4C1C-908A-229C8E7B015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CL"/>
        </a:p>
      </dgm:t>
    </dgm:pt>
    <dgm:pt modelId="{D43F612D-6D36-438F-A43E-D1713E1BA8C9}">
      <dgm:prSet phldrT="[Texto]"/>
      <dgm:spPr/>
      <dgm:t>
        <a:bodyPr/>
        <a:lstStyle/>
        <a:p>
          <a:r>
            <a:rPr lang="es-CL" dirty="0" smtClean="0"/>
            <a:t>Fuerzas</a:t>
          </a:r>
          <a:endParaRPr lang="es-CL" dirty="0"/>
        </a:p>
      </dgm:t>
    </dgm:pt>
    <dgm:pt modelId="{2F538A5B-AC30-4C3F-B99B-E21444BF4C74}" type="parTrans" cxnId="{61184F02-70EF-417B-8A77-42898C5572B6}">
      <dgm:prSet/>
      <dgm:spPr/>
      <dgm:t>
        <a:bodyPr/>
        <a:lstStyle/>
        <a:p>
          <a:endParaRPr lang="es-CL"/>
        </a:p>
      </dgm:t>
    </dgm:pt>
    <dgm:pt modelId="{C89621AC-AA46-4B31-BC7E-526CF0EA720B}" type="sibTrans" cxnId="{61184F02-70EF-417B-8A77-42898C5572B6}">
      <dgm:prSet/>
      <dgm:spPr/>
      <dgm:t>
        <a:bodyPr/>
        <a:lstStyle/>
        <a:p>
          <a:endParaRPr lang="es-CL"/>
        </a:p>
      </dgm:t>
    </dgm:pt>
    <dgm:pt modelId="{1F853FE2-ADE0-492A-9D4B-572F1216992C}">
      <dgm:prSet phldrT="[Texto]"/>
      <dgm:spPr/>
      <dgm:t>
        <a:bodyPr/>
        <a:lstStyle/>
        <a:p>
          <a:r>
            <a:rPr lang="es-CL"/>
            <a:t>A distancia</a:t>
          </a:r>
        </a:p>
      </dgm:t>
    </dgm:pt>
    <dgm:pt modelId="{AC2A9491-B78A-450F-8B4E-53FC0E90C972}" type="parTrans" cxnId="{A2F22D8C-BE49-48A3-B394-4D4418B1FE3C}">
      <dgm:prSet/>
      <dgm:spPr/>
      <dgm:t>
        <a:bodyPr/>
        <a:lstStyle/>
        <a:p>
          <a:endParaRPr lang="es-CL"/>
        </a:p>
      </dgm:t>
    </dgm:pt>
    <dgm:pt modelId="{BF7FE6F4-888E-435E-81D5-F95D76965898}" type="sibTrans" cxnId="{A2F22D8C-BE49-48A3-B394-4D4418B1FE3C}">
      <dgm:prSet/>
      <dgm:spPr/>
      <dgm:t>
        <a:bodyPr/>
        <a:lstStyle/>
        <a:p>
          <a:endParaRPr lang="es-CL"/>
        </a:p>
      </dgm:t>
    </dgm:pt>
    <dgm:pt modelId="{82A1166D-EB2E-48C3-96F4-D4EC4C619157}">
      <dgm:prSet phldrT="[Texto]"/>
      <dgm:spPr/>
      <dgm:t>
        <a:bodyPr/>
        <a:lstStyle/>
        <a:p>
          <a:r>
            <a:rPr lang="es-CL"/>
            <a:t>Por contacto</a:t>
          </a:r>
        </a:p>
      </dgm:t>
    </dgm:pt>
    <dgm:pt modelId="{CFDDD311-E637-4AA7-82CD-C291EAC80AB8}" type="parTrans" cxnId="{C2B0C94D-60A5-4401-B834-A04EBAB0E7B7}">
      <dgm:prSet/>
      <dgm:spPr/>
      <dgm:t>
        <a:bodyPr/>
        <a:lstStyle/>
        <a:p>
          <a:endParaRPr lang="es-CL"/>
        </a:p>
      </dgm:t>
    </dgm:pt>
    <dgm:pt modelId="{4AC2C6C3-4BD3-4FF0-BF4E-50510A11ACF5}" type="sibTrans" cxnId="{C2B0C94D-60A5-4401-B834-A04EBAB0E7B7}">
      <dgm:prSet/>
      <dgm:spPr/>
      <dgm:t>
        <a:bodyPr/>
        <a:lstStyle/>
        <a:p>
          <a:endParaRPr lang="es-CL"/>
        </a:p>
      </dgm:t>
    </dgm:pt>
    <dgm:pt modelId="{5D24C950-2B6C-4F07-AC5B-85967BF5B161}" type="pres">
      <dgm:prSet presAssocID="{8CEA4568-FE6D-4C1C-908A-229C8E7B015F}" presName="hierChild1" presStyleCnt="0">
        <dgm:presLayoutVars>
          <dgm:chPref val="1"/>
          <dgm:dir/>
          <dgm:animOne val="branch"/>
          <dgm:animLvl val="lvl"/>
          <dgm:resizeHandles/>
        </dgm:presLayoutVars>
      </dgm:prSet>
      <dgm:spPr/>
      <dgm:t>
        <a:bodyPr/>
        <a:lstStyle/>
        <a:p>
          <a:endParaRPr lang="es-CL"/>
        </a:p>
      </dgm:t>
    </dgm:pt>
    <dgm:pt modelId="{E2729766-1EBC-4CE4-A5AF-DE0223F9BD22}" type="pres">
      <dgm:prSet presAssocID="{D43F612D-6D36-438F-A43E-D1713E1BA8C9}" presName="hierRoot1" presStyleCnt="0"/>
      <dgm:spPr/>
    </dgm:pt>
    <dgm:pt modelId="{0B2CC6CD-92A4-492A-8AB9-D451296A3761}" type="pres">
      <dgm:prSet presAssocID="{D43F612D-6D36-438F-A43E-D1713E1BA8C9}" presName="composite" presStyleCnt="0"/>
      <dgm:spPr/>
    </dgm:pt>
    <dgm:pt modelId="{A3CAA268-7826-476D-9896-F9823968C597}" type="pres">
      <dgm:prSet presAssocID="{D43F612D-6D36-438F-A43E-D1713E1BA8C9}" presName="background" presStyleLbl="node0" presStyleIdx="0" presStyleCnt="1"/>
      <dgm:spPr/>
    </dgm:pt>
    <dgm:pt modelId="{F5DAAB44-FA9C-4F70-9625-2887830C74B9}" type="pres">
      <dgm:prSet presAssocID="{D43F612D-6D36-438F-A43E-D1713E1BA8C9}" presName="text" presStyleLbl="fgAcc0" presStyleIdx="0" presStyleCnt="1">
        <dgm:presLayoutVars>
          <dgm:chPref val="3"/>
        </dgm:presLayoutVars>
      </dgm:prSet>
      <dgm:spPr/>
      <dgm:t>
        <a:bodyPr/>
        <a:lstStyle/>
        <a:p>
          <a:endParaRPr lang="es-CL"/>
        </a:p>
      </dgm:t>
    </dgm:pt>
    <dgm:pt modelId="{02EDAB0C-AEE5-4B19-8910-73B608340294}" type="pres">
      <dgm:prSet presAssocID="{D43F612D-6D36-438F-A43E-D1713E1BA8C9}" presName="hierChild2" presStyleCnt="0"/>
      <dgm:spPr/>
    </dgm:pt>
    <dgm:pt modelId="{266E479E-295E-440B-8D84-BCE0DA7E1062}" type="pres">
      <dgm:prSet presAssocID="{AC2A9491-B78A-450F-8B4E-53FC0E90C972}" presName="Name10" presStyleLbl="parChTrans1D2" presStyleIdx="0" presStyleCnt="2"/>
      <dgm:spPr/>
      <dgm:t>
        <a:bodyPr/>
        <a:lstStyle/>
        <a:p>
          <a:endParaRPr lang="es-CL"/>
        </a:p>
      </dgm:t>
    </dgm:pt>
    <dgm:pt modelId="{19E0DE4F-A52A-40E6-BEEF-10BE687646B0}" type="pres">
      <dgm:prSet presAssocID="{1F853FE2-ADE0-492A-9D4B-572F1216992C}" presName="hierRoot2" presStyleCnt="0"/>
      <dgm:spPr/>
    </dgm:pt>
    <dgm:pt modelId="{90FF25DA-9DE1-41A3-8613-2E282C52DF23}" type="pres">
      <dgm:prSet presAssocID="{1F853FE2-ADE0-492A-9D4B-572F1216992C}" presName="composite2" presStyleCnt="0"/>
      <dgm:spPr/>
    </dgm:pt>
    <dgm:pt modelId="{1F196621-B7F7-4782-900D-6BD3B243CCF4}" type="pres">
      <dgm:prSet presAssocID="{1F853FE2-ADE0-492A-9D4B-572F1216992C}" presName="background2" presStyleLbl="node2" presStyleIdx="0" presStyleCnt="2"/>
      <dgm:spPr/>
    </dgm:pt>
    <dgm:pt modelId="{A2CC68D7-F823-42B5-8E85-1C6B71EB4BB0}" type="pres">
      <dgm:prSet presAssocID="{1F853FE2-ADE0-492A-9D4B-572F1216992C}" presName="text2" presStyleLbl="fgAcc2" presStyleIdx="0" presStyleCnt="2" custScaleX="153918">
        <dgm:presLayoutVars>
          <dgm:chPref val="3"/>
        </dgm:presLayoutVars>
      </dgm:prSet>
      <dgm:spPr/>
      <dgm:t>
        <a:bodyPr/>
        <a:lstStyle/>
        <a:p>
          <a:endParaRPr lang="es-CL"/>
        </a:p>
      </dgm:t>
    </dgm:pt>
    <dgm:pt modelId="{D8C5C3E5-C21C-4EBD-98DC-580F2663CE9D}" type="pres">
      <dgm:prSet presAssocID="{1F853FE2-ADE0-492A-9D4B-572F1216992C}" presName="hierChild3" presStyleCnt="0"/>
      <dgm:spPr/>
    </dgm:pt>
    <dgm:pt modelId="{C130E2CC-3045-4153-977B-BD6DC3736A34}" type="pres">
      <dgm:prSet presAssocID="{CFDDD311-E637-4AA7-82CD-C291EAC80AB8}" presName="Name10" presStyleLbl="parChTrans1D2" presStyleIdx="1" presStyleCnt="2"/>
      <dgm:spPr/>
      <dgm:t>
        <a:bodyPr/>
        <a:lstStyle/>
        <a:p>
          <a:endParaRPr lang="es-CL"/>
        </a:p>
      </dgm:t>
    </dgm:pt>
    <dgm:pt modelId="{D93960AB-48B3-488E-89D9-252CCD0A39D8}" type="pres">
      <dgm:prSet presAssocID="{82A1166D-EB2E-48C3-96F4-D4EC4C619157}" presName="hierRoot2" presStyleCnt="0"/>
      <dgm:spPr/>
    </dgm:pt>
    <dgm:pt modelId="{190AE924-B401-4954-AA69-632D450AEEEF}" type="pres">
      <dgm:prSet presAssocID="{82A1166D-EB2E-48C3-96F4-D4EC4C619157}" presName="composite2" presStyleCnt="0"/>
      <dgm:spPr/>
    </dgm:pt>
    <dgm:pt modelId="{458C7726-931E-48A1-AAC0-14F9A360313D}" type="pres">
      <dgm:prSet presAssocID="{82A1166D-EB2E-48C3-96F4-D4EC4C619157}" presName="background2" presStyleLbl="node2" presStyleIdx="1" presStyleCnt="2"/>
      <dgm:spPr/>
    </dgm:pt>
    <dgm:pt modelId="{69706C6D-2276-4D7B-9610-E1A4E3A6E0A1}" type="pres">
      <dgm:prSet presAssocID="{82A1166D-EB2E-48C3-96F4-D4EC4C619157}" presName="text2" presStyleLbl="fgAcc2" presStyleIdx="1" presStyleCnt="2" custScaleX="155327">
        <dgm:presLayoutVars>
          <dgm:chPref val="3"/>
        </dgm:presLayoutVars>
      </dgm:prSet>
      <dgm:spPr/>
      <dgm:t>
        <a:bodyPr/>
        <a:lstStyle/>
        <a:p>
          <a:endParaRPr lang="es-CL"/>
        </a:p>
      </dgm:t>
    </dgm:pt>
    <dgm:pt modelId="{F4770B91-FF77-40FE-A033-A9BDF48B07E5}" type="pres">
      <dgm:prSet presAssocID="{82A1166D-EB2E-48C3-96F4-D4EC4C619157}" presName="hierChild3" presStyleCnt="0"/>
      <dgm:spPr/>
    </dgm:pt>
  </dgm:ptLst>
  <dgm:cxnLst>
    <dgm:cxn modelId="{654B5884-4701-4788-9CB9-694F697EFFC3}" type="presOf" srcId="{CFDDD311-E637-4AA7-82CD-C291EAC80AB8}" destId="{C130E2CC-3045-4153-977B-BD6DC3736A34}" srcOrd="0" destOrd="0" presId="urn:microsoft.com/office/officeart/2005/8/layout/hierarchy1"/>
    <dgm:cxn modelId="{931C045E-0F00-4828-A51C-CAB20F52DD88}" type="presOf" srcId="{82A1166D-EB2E-48C3-96F4-D4EC4C619157}" destId="{69706C6D-2276-4D7B-9610-E1A4E3A6E0A1}" srcOrd="0" destOrd="0" presId="urn:microsoft.com/office/officeart/2005/8/layout/hierarchy1"/>
    <dgm:cxn modelId="{C2B0C94D-60A5-4401-B834-A04EBAB0E7B7}" srcId="{D43F612D-6D36-438F-A43E-D1713E1BA8C9}" destId="{82A1166D-EB2E-48C3-96F4-D4EC4C619157}" srcOrd="1" destOrd="0" parTransId="{CFDDD311-E637-4AA7-82CD-C291EAC80AB8}" sibTransId="{4AC2C6C3-4BD3-4FF0-BF4E-50510A11ACF5}"/>
    <dgm:cxn modelId="{2E4EFBE4-9E53-4001-8CCD-D48A0DAB2E0A}" type="presOf" srcId="{AC2A9491-B78A-450F-8B4E-53FC0E90C972}" destId="{266E479E-295E-440B-8D84-BCE0DA7E1062}" srcOrd="0" destOrd="0" presId="urn:microsoft.com/office/officeart/2005/8/layout/hierarchy1"/>
    <dgm:cxn modelId="{8AF142DD-291A-40B0-A08E-223BC0F9B7E7}" type="presOf" srcId="{D43F612D-6D36-438F-A43E-D1713E1BA8C9}" destId="{F5DAAB44-FA9C-4F70-9625-2887830C74B9}" srcOrd="0" destOrd="0" presId="urn:microsoft.com/office/officeart/2005/8/layout/hierarchy1"/>
    <dgm:cxn modelId="{61184F02-70EF-417B-8A77-42898C5572B6}" srcId="{8CEA4568-FE6D-4C1C-908A-229C8E7B015F}" destId="{D43F612D-6D36-438F-A43E-D1713E1BA8C9}" srcOrd="0" destOrd="0" parTransId="{2F538A5B-AC30-4C3F-B99B-E21444BF4C74}" sibTransId="{C89621AC-AA46-4B31-BC7E-526CF0EA720B}"/>
    <dgm:cxn modelId="{6EBD7A6E-0C18-45DD-8959-6C45C78B9B31}" type="presOf" srcId="{1F853FE2-ADE0-492A-9D4B-572F1216992C}" destId="{A2CC68D7-F823-42B5-8E85-1C6B71EB4BB0}" srcOrd="0" destOrd="0" presId="urn:microsoft.com/office/officeart/2005/8/layout/hierarchy1"/>
    <dgm:cxn modelId="{A2F22D8C-BE49-48A3-B394-4D4418B1FE3C}" srcId="{D43F612D-6D36-438F-A43E-D1713E1BA8C9}" destId="{1F853FE2-ADE0-492A-9D4B-572F1216992C}" srcOrd="0" destOrd="0" parTransId="{AC2A9491-B78A-450F-8B4E-53FC0E90C972}" sibTransId="{BF7FE6F4-888E-435E-81D5-F95D76965898}"/>
    <dgm:cxn modelId="{A4432228-7E95-42AC-8009-57F2FF6DB9CA}" type="presOf" srcId="{8CEA4568-FE6D-4C1C-908A-229C8E7B015F}" destId="{5D24C950-2B6C-4F07-AC5B-85967BF5B161}" srcOrd="0" destOrd="0" presId="urn:microsoft.com/office/officeart/2005/8/layout/hierarchy1"/>
    <dgm:cxn modelId="{87FB9D80-E70E-4D41-8F96-AED491C622D0}" type="presParOf" srcId="{5D24C950-2B6C-4F07-AC5B-85967BF5B161}" destId="{E2729766-1EBC-4CE4-A5AF-DE0223F9BD22}" srcOrd="0" destOrd="0" presId="urn:microsoft.com/office/officeart/2005/8/layout/hierarchy1"/>
    <dgm:cxn modelId="{12E6B8B0-1A3D-4CC7-92CA-ABF09A9176C4}" type="presParOf" srcId="{E2729766-1EBC-4CE4-A5AF-DE0223F9BD22}" destId="{0B2CC6CD-92A4-492A-8AB9-D451296A3761}" srcOrd="0" destOrd="0" presId="urn:microsoft.com/office/officeart/2005/8/layout/hierarchy1"/>
    <dgm:cxn modelId="{CA190C9F-E3F1-4BB5-A3DC-3ECC78D0FB09}" type="presParOf" srcId="{0B2CC6CD-92A4-492A-8AB9-D451296A3761}" destId="{A3CAA268-7826-476D-9896-F9823968C597}" srcOrd="0" destOrd="0" presId="urn:microsoft.com/office/officeart/2005/8/layout/hierarchy1"/>
    <dgm:cxn modelId="{52574041-26BA-4446-B79F-46C37078F4D8}" type="presParOf" srcId="{0B2CC6CD-92A4-492A-8AB9-D451296A3761}" destId="{F5DAAB44-FA9C-4F70-9625-2887830C74B9}" srcOrd="1" destOrd="0" presId="urn:microsoft.com/office/officeart/2005/8/layout/hierarchy1"/>
    <dgm:cxn modelId="{711F3EE2-E4AB-4CB5-999F-A7B1794DEC52}" type="presParOf" srcId="{E2729766-1EBC-4CE4-A5AF-DE0223F9BD22}" destId="{02EDAB0C-AEE5-4B19-8910-73B608340294}" srcOrd="1" destOrd="0" presId="urn:microsoft.com/office/officeart/2005/8/layout/hierarchy1"/>
    <dgm:cxn modelId="{CBA472C4-75B0-47B6-94DD-CF4121E912FF}" type="presParOf" srcId="{02EDAB0C-AEE5-4B19-8910-73B608340294}" destId="{266E479E-295E-440B-8D84-BCE0DA7E1062}" srcOrd="0" destOrd="0" presId="urn:microsoft.com/office/officeart/2005/8/layout/hierarchy1"/>
    <dgm:cxn modelId="{F75E6F1D-3C29-49E6-B391-02A794C7F19F}" type="presParOf" srcId="{02EDAB0C-AEE5-4B19-8910-73B608340294}" destId="{19E0DE4F-A52A-40E6-BEEF-10BE687646B0}" srcOrd="1" destOrd="0" presId="urn:microsoft.com/office/officeart/2005/8/layout/hierarchy1"/>
    <dgm:cxn modelId="{D9AE5012-C46A-4AAA-8A7B-A060DAB09581}" type="presParOf" srcId="{19E0DE4F-A52A-40E6-BEEF-10BE687646B0}" destId="{90FF25DA-9DE1-41A3-8613-2E282C52DF23}" srcOrd="0" destOrd="0" presId="urn:microsoft.com/office/officeart/2005/8/layout/hierarchy1"/>
    <dgm:cxn modelId="{E4F53E6B-ED40-4CDE-93EF-300D281DE83B}" type="presParOf" srcId="{90FF25DA-9DE1-41A3-8613-2E282C52DF23}" destId="{1F196621-B7F7-4782-900D-6BD3B243CCF4}" srcOrd="0" destOrd="0" presId="urn:microsoft.com/office/officeart/2005/8/layout/hierarchy1"/>
    <dgm:cxn modelId="{45477A16-AF3E-454C-863F-B1754E02540A}" type="presParOf" srcId="{90FF25DA-9DE1-41A3-8613-2E282C52DF23}" destId="{A2CC68D7-F823-42B5-8E85-1C6B71EB4BB0}" srcOrd="1" destOrd="0" presId="urn:microsoft.com/office/officeart/2005/8/layout/hierarchy1"/>
    <dgm:cxn modelId="{8A5BAAFF-4626-4BB7-A452-4B398117CF45}" type="presParOf" srcId="{19E0DE4F-A52A-40E6-BEEF-10BE687646B0}" destId="{D8C5C3E5-C21C-4EBD-98DC-580F2663CE9D}" srcOrd="1" destOrd="0" presId="urn:microsoft.com/office/officeart/2005/8/layout/hierarchy1"/>
    <dgm:cxn modelId="{8F916F1A-28A8-4B29-A573-3CA0DC3F6AAA}" type="presParOf" srcId="{02EDAB0C-AEE5-4B19-8910-73B608340294}" destId="{C130E2CC-3045-4153-977B-BD6DC3736A34}" srcOrd="2" destOrd="0" presId="urn:microsoft.com/office/officeart/2005/8/layout/hierarchy1"/>
    <dgm:cxn modelId="{261341F9-7992-4B99-805E-9036E754A196}" type="presParOf" srcId="{02EDAB0C-AEE5-4B19-8910-73B608340294}" destId="{D93960AB-48B3-488E-89D9-252CCD0A39D8}" srcOrd="3" destOrd="0" presId="urn:microsoft.com/office/officeart/2005/8/layout/hierarchy1"/>
    <dgm:cxn modelId="{884780D5-29EF-434B-9F68-254156963FFE}" type="presParOf" srcId="{D93960AB-48B3-488E-89D9-252CCD0A39D8}" destId="{190AE924-B401-4954-AA69-632D450AEEEF}" srcOrd="0" destOrd="0" presId="urn:microsoft.com/office/officeart/2005/8/layout/hierarchy1"/>
    <dgm:cxn modelId="{5B8E81A0-08CA-45CE-8F3B-7E794E384DC1}" type="presParOf" srcId="{190AE924-B401-4954-AA69-632D450AEEEF}" destId="{458C7726-931E-48A1-AAC0-14F9A360313D}" srcOrd="0" destOrd="0" presId="urn:microsoft.com/office/officeart/2005/8/layout/hierarchy1"/>
    <dgm:cxn modelId="{A5889513-9222-4C37-81AA-45DADB44672F}" type="presParOf" srcId="{190AE924-B401-4954-AA69-632D450AEEEF}" destId="{69706C6D-2276-4D7B-9610-E1A4E3A6E0A1}" srcOrd="1" destOrd="0" presId="urn:microsoft.com/office/officeart/2005/8/layout/hierarchy1"/>
    <dgm:cxn modelId="{AB234774-B165-40C2-8362-BED06F78C791}" type="presParOf" srcId="{D93960AB-48B3-488E-89D9-252CCD0A39D8}" destId="{F4770B91-FF77-40FE-A033-A9BDF48B07E5}"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130E2CC-3045-4153-977B-BD6DC3736A34}">
      <dsp:nvSpPr>
        <dsp:cNvPr id="0" name=""/>
        <dsp:cNvSpPr/>
      </dsp:nvSpPr>
      <dsp:spPr>
        <a:xfrm>
          <a:off x="1741834" y="678187"/>
          <a:ext cx="925251" cy="305545"/>
        </a:xfrm>
        <a:custGeom>
          <a:avLst/>
          <a:gdLst/>
          <a:ahLst/>
          <a:cxnLst/>
          <a:rect l="0" t="0" r="0" b="0"/>
          <a:pathLst>
            <a:path>
              <a:moveTo>
                <a:pt x="0" y="0"/>
              </a:moveTo>
              <a:lnTo>
                <a:pt x="0" y="208220"/>
              </a:lnTo>
              <a:lnTo>
                <a:pt x="925251" y="208220"/>
              </a:lnTo>
              <a:lnTo>
                <a:pt x="925251" y="305545"/>
              </a:lnTo>
            </a:path>
          </a:pathLst>
        </a:custGeom>
        <a:noFill/>
        <a:ln w="381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6E479E-295E-440B-8D84-BCE0DA7E1062}">
      <dsp:nvSpPr>
        <dsp:cNvPr id="0" name=""/>
        <dsp:cNvSpPr/>
      </dsp:nvSpPr>
      <dsp:spPr>
        <a:xfrm>
          <a:off x="809180" y="678187"/>
          <a:ext cx="932653" cy="305545"/>
        </a:xfrm>
        <a:custGeom>
          <a:avLst/>
          <a:gdLst/>
          <a:ahLst/>
          <a:cxnLst/>
          <a:rect l="0" t="0" r="0" b="0"/>
          <a:pathLst>
            <a:path>
              <a:moveTo>
                <a:pt x="932653" y="0"/>
              </a:moveTo>
              <a:lnTo>
                <a:pt x="932653" y="208220"/>
              </a:lnTo>
              <a:lnTo>
                <a:pt x="0" y="208220"/>
              </a:lnTo>
              <a:lnTo>
                <a:pt x="0" y="305545"/>
              </a:lnTo>
            </a:path>
          </a:pathLst>
        </a:custGeom>
        <a:noFill/>
        <a:ln w="381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CAA268-7826-476D-9896-F9823968C597}">
      <dsp:nvSpPr>
        <dsp:cNvPr id="0" name=""/>
        <dsp:cNvSpPr/>
      </dsp:nvSpPr>
      <dsp:spPr>
        <a:xfrm>
          <a:off x="1216541" y="11066"/>
          <a:ext cx="1050585" cy="667121"/>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DAAB44-FA9C-4F70-9625-2887830C74B9}">
      <dsp:nvSpPr>
        <dsp:cNvPr id="0" name=""/>
        <dsp:cNvSpPr/>
      </dsp:nvSpPr>
      <dsp:spPr>
        <a:xfrm>
          <a:off x="1333273" y="121961"/>
          <a:ext cx="1050585" cy="667121"/>
        </a:xfrm>
        <a:prstGeom prst="roundRect">
          <a:avLst>
            <a:gd name="adj" fmla="val 10000"/>
          </a:avLst>
        </a:prstGeom>
        <a:solidFill>
          <a:schemeClr val="lt1">
            <a:alpha val="90000"/>
            <a:hueOff val="0"/>
            <a:satOff val="0"/>
            <a:lumOff val="0"/>
            <a:alphaOff val="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L" sz="1800" kern="1200" dirty="0" smtClean="0"/>
            <a:t>Fuerzas</a:t>
          </a:r>
          <a:endParaRPr lang="es-CL" sz="1800" kern="1200" dirty="0"/>
        </a:p>
      </dsp:txBody>
      <dsp:txXfrm>
        <a:off x="1333273" y="121961"/>
        <a:ext cx="1050585" cy="667121"/>
      </dsp:txXfrm>
    </dsp:sp>
    <dsp:sp modelId="{1F196621-B7F7-4782-900D-6BD3B243CCF4}">
      <dsp:nvSpPr>
        <dsp:cNvPr id="0" name=""/>
        <dsp:cNvSpPr/>
      </dsp:nvSpPr>
      <dsp:spPr>
        <a:xfrm>
          <a:off x="660" y="983733"/>
          <a:ext cx="1617040" cy="667121"/>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CC68D7-F823-42B5-8E85-1C6B71EB4BB0}">
      <dsp:nvSpPr>
        <dsp:cNvPr id="0" name=""/>
        <dsp:cNvSpPr/>
      </dsp:nvSpPr>
      <dsp:spPr>
        <a:xfrm>
          <a:off x="117392" y="1094628"/>
          <a:ext cx="1617040" cy="667121"/>
        </a:xfrm>
        <a:prstGeom prst="roundRect">
          <a:avLst>
            <a:gd name="adj" fmla="val 10000"/>
          </a:avLst>
        </a:prstGeom>
        <a:solidFill>
          <a:schemeClr val="lt1">
            <a:alpha val="90000"/>
            <a:hueOff val="0"/>
            <a:satOff val="0"/>
            <a:lumOff val="0"/>
            <a:alphaOff val="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L" sz="1800" kern="1200"/>
            <a:t>A distancia</a:t>
          </a:r>
        </a:p>
      </dsp:txBody>
      <dsp:txXfrm>
        <a:off x="117392" y="1094628"/>
        <a:ext cx="1617040" cy="667121"/>
      </dsp:txXfrm>
    </dsp:sp>
    <dsp:sp modelId="{458C7726-931E-48A1-AAC0-14F9A360313D}">
      <dsp:nvSpPr>
        <dsp:cNvPr id="0" name=""/>
        <dsp:cNvSpPr/>
      </dsp:nvSpPr>
      <dsp:spPr>
        <a:xfrm>
          <a:off x="1851164" y="983733"/>
          <a:ext cx="1631842" cy="667121"/>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706C6D-2276-4D7B-9610-E1A4E3A6E0A1}">
      <dsp:nvSpPr>
        <dsp:cNvPr id="0" name=""/>
        <dsp:cNvSpPr/>
      </dsp:nvSpPr>
      <dsp:spPr>
        <a:xfrm>
          <a:off x="1967896" y="1094628"/>
          <a:ext cx="1631842" cy="667121"/>
        </a:xfrm>
        <a:prstGeom prst="roundRect">
          <a:avLst>
            <a:gd name="adj" fmla="val 10000"/>
          </a:avLst>
        </a:prstGeom>
        <a:solidFill>
          <a:schemeClr val="lt1">
            <a:alpha val="90000"/>
            <a:hueOff val="0"/>
            <a:satOff val="0"/>
            <a:lumOff val="0"/>
            <a:alphaOff val="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L" sz="1800" kern="1200"/>
            <a:t>Por contacto</a:t>
          </a:r>
        </a:p>
      </dsp:txBody>
      <dsp:txXfrm>
        <a:off x="1967896" y="1094628"/>
        <a:ext cx="1631842" cy="66712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4F2FCA-4EE4-499F-9155-E3C9BB351F5D}" type="datetimeFigureOut">
              <a:rPr lang="es-CL" smtClean="0"/>
              <a:pPr/>
              <a:t>10-06-2013</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956F92-7633-4B0F-8039-94C653BDD24F}" type="slidenum">
              <a:rPr lang="es-CL" smtClean="0"/>
              <a:pPr/>
              <a:t>‹Nº›</a:t>
            </a:fld>
            <a:endParaRPr lang="es-C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62956F92-7633-4B0F-8039-94C653BDD24F}" type="slidenum">
              <a:rPr lang="es-CL" smtClean="0"/>
              <a:pPr/>
              <a:t>19</a:t>
            </a:fld>
            <a:endParaRPr lang="es-C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Redondear rectángulo de esquina diagonal"/>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Título"/>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10" name="9 Marcador de fecha"/>
          <p:cNvSpPr>
            <a:spLocks noGrp="1"/>
          </p:cNvSpPr>
          <p:nvPr>
            <p:ph type="dt" sz="half" idx="10"/>
          </p:nvPr>
        </p:nvSpPr>
        <p:spPr>
          <a:xfrm>
            <a:off x="5562600" y="6509004"/>
            <a:ext cx="3002280" cy="274320"/>
          </a:xfrm>
        </p:spPr>
        <p:txBody>
          <a:bodyPr vert="horz" rtlCol="0"/>
          <a:lstStyle>
            <a:extLst/>
          </a:lstStyle>
          <a:p>
            <a:endParaRPr lang="es-ES"/>
          </a:p>
        </p:txBody>
      </p:sp>
      <p:sp>
        <p:nvSpPr>
          <p:cNvPr id="11" name="10 Marcador de número de diapositiva"/>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70A7F037-9636-4A53-B124-88885EF92DAE}" type="slidenum">
              <a:rPr lang="es-ES" smtClean="0"/>
              <a:pPr/>
              <a:t>‹Nº›</a:t>
            </a:fld>
            <a:endParaRPr lang="es-ES"/>
          </a:p>
        </p:txBody>
      </p:sp>
      <p:sp>
        <p:nvSpPr>
          <p:cNvPr id="12" name="11 Marcador de pie de página"/>
          <p:cNvSpPr>
            <a:spLocks noGrp="1"/>
          </p:cNvSpPr>
          <p:nvPr>
            <p:ph type="ftr" sz="quarter" idx="12"/>
          </p:nvPr>
        </p:nvSpPr>
        <p:spPr>
          <a:xfrm>
            <a:off x="1600200" y="6509004"/>
            <a:ext cx="3907464" cy="274320"/>
          </a:xfrm>
        </p:spPr>
        <p:txBody>
          <a:bodyPr vert="horz" rtlCol="0"/>
          <a:lstStyle>
            <a:extLst/>
          </a:lstStyle>
          <a:p>
            <a:endParaRPr lang="es-E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59FB625B-79FD-4E52-AB54-C7D3D575D110}" type="slidenum">
              <a:rPr lang="es-ES" smtClean="0"/>
              <a:pPr/>
              <a:t>‹Nº›</a:t>
            </a:fld>
            <a:endParaRPr lang="es-ES"/>
          </a:p>
        </p:txBody>
      </p:sp>
    </p:spTree>
  </p:cSld>
  <p:clrMapOvr>
    <a:masterClrMapping/>
  </p:clrMapOvr>
  <p:transition spd="med"/>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lvl1pPr algn="l">
              <a:defRPr/>
            </a:lvl1pPr>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6CECFB89-31F4-44DC-AAE3-612605A5CCEE}" type="slidenum">
              <a:rPr lang="es-ES" smtClean="0"/>
              <a:pPr/>
              <a:t>‹Nº›</a:t>
            </a:fld>
            <a:endParaRPr lang="es-ES"/>
          </a:p>
        </p:txBody>
      </p:sp>
    </p:spTree>
  </p:cSld>
  <p:clrMapOvr>
    <a:masterClrMapping/>
  </p:clrMapOvr>
  <p:transition spd="med"/>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7813"/>
            <a:ext cx="8229600" cy="584835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3" name="2 Marcador de fecha"/>
          <p:cNvSpPr>
            <a:spLocks noGrp="1"/>
          </p:cNvSpPr>
          <p:nvPr>
            <p:ph type="dt" sz="half" idx="10"/>
          </p:nvPr>
        </p:nvSpPr>
        <p:spPr>
          <a:xfrm>
            <a:off x="457200" y="6245225"/>
            <a:ext cx="2133600" cy="476250"/>
          </a:xfrm>
        </p:spPr>
        <p:txBody>
          <a:bodyPr/>
          <a:lstStyle>
            <a:lvl1pPr>
              <a:defRPr/>
            </a:lvl1pPr>
          </a:lstStyle>
          <a:p>
            <a:endParaRPr lang="es-ES"/>
          </a:p>
        </p:txBody>
      </p:sp>
      <p:sp>
        <p:nvSpPr>
          <p:cNvPr id="4" name="3 Marcador de pie de página"/>
          <p:cNvSpPr>
            <a:spLocks noGrp="1"/>
          </p:cNvSpPr>
          <p:nvPr>
            <p:ph type="ftr" sz="quarter" idx="11"/>
          </p:nvPr>
        </p:nvSpPr>
        <p:spPr>
          <a:xfrm>
            <a:off x="3124200" y="6245225"/>
            <a:ext cx="2895600" cy="476250"/>
          </a:xfrm>
        </p:spPr>
        <p:txBody>
          <a:bodyPr/>
          <a:lstStyle>
            <a:lvl1pPr>
              <a:defRPr/>
            </a:lvl1pPr>
          </a:lstStyle>
          <a:p>
            <a:endParaRPr lang="es-ES"/>
          </a:p>
        </p:txBody>
      </p:sp>
      <p:sp>
        <p:nvSpPr>
          <p:cNvPr id="5" name="4 Marcador de número de diapositiva"/>
          <p:cNvSpPr>
            <a:spLocks noGrp="1"/>
          </p:cNvSpPr>
          <p:nvPr>
            <p:ph type="sldNum" sz="quarter" idx="12"/>
          </p:nvPr>
        </p:nvSpPr>
        <p:spPr>
          <a:xfrm>
            <a:off x="6553200" y="6245225"/>
            <a:ext cx="2133600" cy="476250"/>
          </a:xfrm>
        </p:spPr>
        <p:txBody>
          <a:bodyPr/>
          <a:lstStyle>
            <a:lvl1pPr>
              <a:defRPr/>
            </a:lvl1pPr>
          </a:lstStyle>
          <a:p>
            <a:fld id="{DC193718-CAF4-477A-9036-C241CB3FB09B}" type="slidenum">
              <a:rPr lang="es-ES"/>
              <a:pPr/>
              <a:t>‹Nº›</a:t>
            </a:fld>
            <a:endParaRPr lang="es-ES"/>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ítulo y texto encima de l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7813"/>
            <a:ext cx="8229600" cy="1139825"/>
          </a:xfrm>
        </p:spPr>
        <p:txBody>
          <a:bodyPr/>
          <a:lstStyle/>
          <a:p>
            <a:r>
              <a:rPr lang="es-ES" smtClean="0"/>
              <a:t>Haga clic para modificar el estilo de título del patrón</a:t>
            </a:r>
            <a:endParaRPr lang="es-CL"/>
          </a:p>
        </p:txBody>
      </p:sp>
      <p:sp>
        <p:nvSpPr>
          <p:cNvPr id="3" name="2 Marcador de texto"/>
          <p:cNvSpPr>
            <a:spLocks noGrp="1"/>
          </p:cNvSpPr>
          <p:nvPr>
            <p:ph type="body" sz="half" idx="1"/>
          </p:nvPr>
        </p:nvSpPr>
        <p:spPr>
          <a:xfrm>
            <a:off x="457200" y="1600200"/>
            <a:ext cx="8229600"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57200" y="3938588"/>
            <a:ext cx="8229600"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a:xfrm>
            <a:off x="457200" y="6245225"/>
            <a:ext cx="2133600" cy="476250"/>
          </a:xfrm>
        </p:spPr>
        <p:txBody>
          <a:bodyPr/>
          <a:lstStyle>
            <a:lvl1pPr>
              <a:defRPr/>
            </a:lvl1pPr>
          </a:lstStyle>
          <a:p>
            <a:endParaRPr lang="es-ES"/>
          </a:p>
        </p:txBody>
      </p:sp>
      <p:sp>
        <p:nvSpPr>
          <p:cNvPr id="6" name="5 Marcador de pie de página"/>
          <p:cNvSpPr>
            <a:spLocks noGrp="1"/>
          </p:cNvSpPr>
          <p:nvPr>
            <p:ph type="ftr" sz="quarter" idx="11"/>
          </p:nvPr>
        </p:nvSpPr>
        <p:spPr>
          <a:xfrm>
            <a:off x="3124200" y="6245225"/>
            <a:ext cx="2895600" cy="476250"/>
          </a:xfrm>
        </p:spPr>
        <p:txBody>
          <a:bodyPr/>
          <a:lstStyle>
            <a:lvl1pPr>
              <a:defRPr/>
            </a:lvl1pPr>
          </a:lstStyle>
          <a:p>
            <a:endParaRPr lang="es-ES"/>
          </a:p>
        </p:txBody>
      </p:sp>
      <p:sp>
        <p:nvSpPr>
          <p:cNvPr id="7" name="6 Marcador de número de diapositiva"/>
          <p:cNvSpPr>
            <a:spLocks noGrp="1"/>
          </p:cNvSpPr>
          <p:nvPr>
            <p:ph type="sldNum" sz="quarter" idx="12"/>
          </p:nvPr>
        </p:nvSpPr>
        <p:spPr>
          <a:xfrm>
            <a:off x="6553200" y="6245225"/>
            <a:ext cx="2133600" cy="476250"/>
          </a:xfrm>
        </p:spPr>
        <p:txBody>
          <a:bodyPr/>
          <a:lstStyle>
            <a:lvl1pPr>
              <a:defRPr/>
            </a:lvl1pPr>
          </a:lstStyle>
          <a:p>
            <a:fld id="{F35951DA-1516-4204-ADD1-8F3ADE00E976}" type="slidenum">
              <a:rPr lang="es-ES"/>
              <a:pPr/>
              <a:t>‹Nº›</a:t>
            </a:fld>
            <a:endParaRPr lang="es-ES"/>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Obj">
  <p:cSld name="Título, 2 objetos y 1 objet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7813"/>
            <a:ext cx="8229600" cy="1139825"/>
          </a:xfrm>
        </p:spPr>
        <p:txBody>
          <a:bodyPr/>
          <a:lstStyle/>
          <a:p>
            <a:r>
              <a:rPr lang="es-ES" smtClean="0"/>
              <a:t>Haga clic para modificar el estilo de título del patrón</a:t>
            </a:r>
            <a:endParaRPr lang="es-CL"/>
          </a:p>
        </p:txBody>
      </p:sp>
      <p:sp>
        <p:nvSpPr>
          <p:cNvPr id="3" name="2 Marcador de contenido"/>
          <p:cNvSpPr>
            <a:spLocks noGrp="1"/>
          </p:cNvSpPr>
          <p:nvPr>
            <p:ph sz="quarter" idx="1"/>
          </p:nvPr>
        </p:nvSpPr>
        <p:spPr>
          <a:xfrm>
            <a:off x="457200" y="1600200"/>
            <a:ext cx="4038600"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quarter" idx="2"/>
          </p:nvPr>
        </p:nvSpPr>
        <p:spPr>
          <a:xfrm>
            <a:off x="457200" y="3938588"/>
            <a:ext cx="4038600"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contenido"/>
          <p:cNvSpPr>
            <a:spLocks noGrp="1"/>
          </p:cNvSpPr>
          <p:nvPr>
            <p:ph sz="half" idx="3"/>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fecha"/>
          <p:cNvSpPr>
            <a:spLocks noGrp="1"/>
          </p:cNvSpPr>
          <p:nvPr>
            <p:ph type="dt" sz="half" idx="10"/>
          </p:nvPr>
        </p:nvSpPr>
        <p:spPr>
          <a:xfrm>
            <a:off x="457200" y="6245225"/>
            <a:ext cx="2133600" cy="476250"/>
          </a:xfrm>
        </p:spPr>
        <p:txBody>
          <a:bodyPr/>
          <a:lstStyle>
            <a:lvl1pPr>
              <a:defRPr/>
            </a:lvl1pPr>
          </a:lstStyle>
          <a:p>
            <a:endParaRPr lang="es-ES"/>
          </a:p>
        </p:txBody>
      </p:sp>
      <p:sp>
        <p:nvSpPr>
          <p:cNvPr id="7" name="6 Marcador de pie de página"/>
          <p:cNvSpPr>
            <a:spLocks noGrp="1"/>
          </p:cNvSpPr>
          <p:nvPr>
            <p:ph type="ftr" sz="quarter" idx="11"/>
          </p:nvPr>
        </p:nvSpPr>
        <p:spPr>
          <a:xfrm>
            <a:off x="3124200" y="6245225"/>
            <a:ext cx="2895600" cy="476250"/>
          </a:xfrm>
        </p:spPr>
        <p:txBody>
          <a:bodyPr/>
          <a:lstStyle>
            <a:lvl1pPr>
              <a:defRPr/>
            </a:lvl1pPr>
          </a:lstStyle>
          <a:p>
            <a:endParaRPr lang="es-ES"/>
          </a:p>
        </p:txBody>
      </p:sp>
      <p:sp>
        <p:nvSpPr>
          <p:cNvPr id="8" name="7 Marcador de número de diapositiva"/>
          <p:cNvSpPr>
            <a:spLocks noGrp="1"/>
          </p:cNvSpPr>
          <p:nvPr>
            <p:ph type="sldNum" sz="quarter" idx="12"/>
          </p:nvPr>
        </p:nvSpPr>
        <p:spPr>
          <a:xfrm>
            <a:off x="6553200" y="6245225"/>
            <a:ext cx="2133600" cy="476250"/>
          </a:xfrm>
        </p:spPr>
        <p:txBody>
          <a:bodyPr/>
          <a:lstStyle>
            <a:lvl1pPr>
              <a:defRPr/>
            </a:lvl1pPr>
          </a:lstStyle>
          <a:p>
            <a:fld id="{60203D36-BCEF-413C-AD0A-AC3CAF900480}" type="slidenum">
              <a:rPr lang="es-ES"/>
              <a:pPr/>
              <a:t>‹Nº›</a:t>
            </a:fld>
            <a:endParaRPr lang="es-ES"/>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457200" y="277813"/>
            <a:ext cx="8229600" cy="1139825"/>
          </a:xfrm>
        </p:spPr>
        <p:txBody>
          <a:bodyPr/>
          <a:lstStyle/>
          <a:p>
            <a:r>
              <a:rPr lang="es-ES" smtClean="0"/>
              <a:t>Haga clic para modificar el estilo de título del patrón</a:t>
            </a:r>
            <a:endParaRPr lang="es-CL"/>
          </a:p>
        </p:txBody>
      </p:sp>
      <p:sp>
        <p:nvSpPr>
          <p:cNvPr id="3" name="2 Marcador de contenido"/>
          <p:cNvSpPr>
            <a:spLocks noGrp="1"/>
          </p:cNvSpPr>
          <p:nvPr>
            <p:ph sz="quarter" idx="1"/>
          </p:nvPr>
        </p:nvSpPr>
        <p:spPr>
          <a:xfrm>
            <a:off x="457200" y="1600200"/>
            <a:ext cx="4038600"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quarter" idx="2"/>
          </p:nvPr>
        </p:nvSpPr>
        <p:spPr>
          <a:xfrm>
            <a:off x="4648200" y="1600200"/>
            <a:ext cx="4038600"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contenido"/>
          <p:cNvSpPr>
            <a:spLocks noGrp="1"/>
          </p:cNvSpPr>
          <p:nvPr>
            <p:ph sz="quarter" idx="3"/>
          </p:nvPr>
        </p:nvSpPr>
        <p:spPr>
          <a:xfrm>
            <a:off x="457200" y="3938588"/>
            <a:ext cx="4038600"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contenido"/>
          <p:cNvSpPr>
            <a:spLocks noGrp="1"/>
          </p:cNvSpPr>
          <p:nvPr>
            <p:ph sz="quarter" idx="4"/>
          </p:nvPr>
        </p:nvSpPr>
        <p:spPr>
          <a:xfrm>
            <a:off x="4648200" y="3938588"/>
            <a:ext cx="4038600"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a:xfrm>
            <a:off x="457200" y="6245225"/>
            <a:ext cx="2133600" cy="476250"/>
          </a:xfrm>
        </p:spPr>
        <p:txBody>
          <a:bodyPr/>
          <a:lstStyle>
            <a:lvl1pPr>
              <a:defRPr/>
            </a:lvl1pPr>
          </a:lstStyle>
          <a:p>
            <a:endParaRPr lang="es-ES"/>
          </a:p>
        </p:txBody>
      </p:sp>
      <p:sp>
        <p:nvSpPr>
          <p:cNvPr id="8" name="7 Marcador de pie de página"/>
          <p:cNvSpPr>
            <a:spLocks noGrp="1"/>
          </p:cNvSpPr>
          <p:nvPr>
            <p:ph type="ftr" sz="quarter" idx="11"/>
          </p:nvPr>
        </p:nvSpPr>
        <p:spPr>
          <a:xfrm>
            <a:off x="3124200" y="6245225"/>
            <a:ext cx="2895600" cy="476250"/>
          </a:xfrm>
        </p:spPr>
        <p:txBody>
          <a:bodyPr/>
          <a:lstStyle>
            <a:lvl1pPr>
              <a:defRPr/>
            </a:lvl1pPr>
          </a:lstStyle>
          <a:p>
            <a:endParaRPr lang="es-ES"/>
          </a:p>
        </p:txBody>
      </p:sp>
      <p:sp>
        <p:nvSpPr>
          <p:cNvPr id="9" name="8 Marcador de número de diapositiva"/>
          <p:cNvSpPr>
            <a:spLocks noGrp="1"/>
          </p:cNvSpPr>
          <p:nvPr>
            <p:ph type="sldNum" sz="quarter" idx="12"/>
          </p:nvPr>
        </p:nvSpPr>
        <p:spPr>
          <a:xfrm>
            <a:off x="6553200" y="6245225"/>
            <a:ext cx="2133600" cy="476250"/>
          </a:xfrm>
        </p:spPr>
        <p:txBody>
          <a:bodyPr/>
          <a:lstStyle>
            <a:lvl1pPr>
              <a:defRPr/>
            </a:lvl1pPr>
          </a:lstStyle>
          <a:p>
            <a:fld id="{811282E3-D3AD-404D-A694-9ECFC58CB99F}" type="slidenum">
              <a:rPr lang="es-ES"/>
              <a:pPr/>
              <a:t>‹Nº›</a:t>
            </a:fld>
            <a:endParaRPr lang="es-ES"/>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OverTx">
  <p:cSld name="Título y 2 objetos encima del text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7813"/>
            <a:ext cx="8229600" cy="1139825"/>
          </a:xfrm>
        </p:spPr>
        <p:txBody>
          <a:bodyPr/>
          <a:lstStyle/>
          <a:p>
            <a:r>
              <a:rPr lang="es-ES" smtClean="0"/>
              <a:t>Haga clic para modificar el estilo de título del patrón</a:t>
            </a:r>
            <a:endParaRPr lang="es-CL"/>
          </a:p>
        </p:txBody>
      </p:sp>
      <p:sp>
        <p:nvSpPr>
          <p:cNvPr id="3" name="2 Marcador de contenido"/>
          <p:cNvSpPr>
            <a:spLocks noGrp="1"/>
          </p:cNvSpPr>
          <p:nvPr>
            <p:ph sz="quarter" idx="1"/>
          </p:nvPr>
        </p:nvSpPr>
        <p:spPr>
          <a:xfrm>
            <a:off x="457200" y="1600200"/>
            <a:ext cx="4038600"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quarter" idx="2"/>
          </p:nvPr>
        </p:nvSpPr>
        <p:spPr>
          <a:xfrm>
            <a:off x="4648200" y="1600200"/>
            <a:ext cx="4038600"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half" idx="3"/>
          </p:nvPr>
        </p:nvSpPr>
        <p:spPr>
          <a:xfrm>
            <a:off x="457200" y="3938588"/>
            <a:ext cx="8229600"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fecha"/>
          <p:cNvSpPr>
            <a:spLocks noGrp="1"/>
          </p:cNvSpPr>
          <p:nvPr>
            <p:ph type="dt" sz="half" idx="10"/>
          </p:nvPr>
        </p:nvSpPr>
        <p:spPr>
          <a:xfrm>
            <a:off x="457200" y="6245225"/>
            <a:ext cx="2133600" cy="476250"/>
          </a:xfrm>
        </p:spPr>
        <p:txBody>
          <a:bodyPr/>
          <a:lstStyle>
            <a:lvl1pPr>
              <a:defRPr/>
            </a:lvl1pPr>
          </a:lstStyle>
          <a:p>
            <a:endParaRPr lang="es-ES"/>
          </a:p>
        </p:txBody>
      </p:sp>
      <p:sp>
        <p:nvSpPr>
          <p:cNvPr id="7" name="6 Marcador de pie de página"/>
          <p:cNvSpPr>
            <a:spLocks noGrp="1"/>
          </p:cNvSpPr>
          <p:nvPr>
            <p:ph type="ftr" sz="quarter" idx="11"/>
          </p:nvPr>
        </p:nvSpPr>
        <p:spPr>
          <a:xfrm>
            <a:off x="3124200" y="6245225"/>
            <a:ext cx="2895600" cy="476250"/>
          </a:xfrm>
        </p:spPr>
        <p:txBody>
          <a:bodyPr/>
          <a:lstStyle>
            <a:lvl1pPr>
              <a:defRPr/>
            </a:lvl1pPr>
          </a:lstStyle>
          <a:p>
            <a:endParaRPr lang="es-ES"/>
          </a:p>
        </p:txBody>
      </p:sp>
      <p:sp>
        <p:nvSpPr>
          <p:cNvPr id="8" name="7 Marcador de número de diapositiva"/>
          <p:cNvSpPr>
            <a:spLocks noGrp="1"/>
          </p:cNvSpPr>
          <p:nvPr>
            <p:ph type="sldNum" sz="quarter" idx="12"/>
          </p:nvPr>
        </p:nvSpPr>
        <p:spPr>
          <a:xfrm>
            <a:off x="6553200" y="6245225"/>
            <a:ext cx="2133600" cy="476250"/>
          </a:xfrm>
        </p:spPr>
        <p:txBody>
          <a:bodyPr/>
          <a:lstStyle>
            <a:lvl1pPr>
              <a:defRPr/>
            </a:lvl1pPr>
          </a:lstStyle>
          <a:p>
            <a:fld id="{A30F0A69-AAB4-4567-814F-F54D1D4CE9F0}" type="slidenum">
              <a:rPr lang="es-ES"/>
              <a:pPr/>
              <a:t>‹Nº›</a:t>
            </a:fld>
            <a:endParaRPr lang="es-E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6 Rectángulo"/>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7BC0065B-8897-489C-9C4D-21202A5A03DC}" type="slidenum">
              <a:rPr lang="es-ES" smtClean="0"/>
              <a:pPr/>
              <a:t>‹Nº›</a:t>
            </a:fld>
            <a:endParaRPr lang="es-ES"/>
          </a:p>
        </p:txBody>
      </p:sp>
    </p:spTree>
  </p:cSld>
  <p:clrMapOvr>
    <a:masterClrMapping/>
  </p:clrMapOvr>
  <p:transition spd="med"/>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7" name="6 Rectángulo"/>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8" name="7 Marcador de fecha"/>
          <p:cNvSpPr>
            <a:spLocks noGrp="1"/>
          </p:cNvSpPr>
          <p:nvPr>
            <p:ph type="dt" sz="half" idx="10"/>
          </p:nvPr>
        </p:nvSpPr>
        <p:spPr>
          <a:xfrm>
            <a:off x="5562600" y="6513670"/>
            <a:ext cx="3002280" cy="274320"/>
          </a:xfrm>
        </p:spPr>
        <p:txBody>
          <a:bodyPr vert="horz" rtlCol="0"/>
          <a:lstStyle>
            <a:extLst/>
          </a:lstStyle>
          <a:p>
            <a:endParaRPr lang="es-ES"/>
          </a:p>
        </p:txBody>
      </p:sp>
      <p:sp>
        <p:nvSpPr>
          <p:cNvPr id="9" name="8 Marcador de número de diapositiva"/>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FB6E8245-BB62-49A9-8B73-34E4EB68896A}" type="slidenum">
              <a:rPr lang="es-ES" smtClean="0"/>
              <a:pPr/>
              <a:t>‹Nº›</a:t>
            </a:fld>
            <a:endParaRPr lang="es-ES"/>
          </a:p>
        </p:txBody>
      </p:sp>
      <p:sp>
        <p:nvSpPr>
          <p:cNvPr id="10" name="9 Marcador de pie de página"/>
          <p:cNvSpPr>
            <a:spLocks noGrp="1"/>
          </p:cNvSpPr>
          <p:nvPr>
            <p:ph type="ftr" sz="quarter" idx="12"/>
          </p:nvPr>
        </p:nvSpPr>
        <p:spPr>
          <a:xfrm>
            <a:off x="1600200" y="6513670"/>
            <a:ext cx="3907464" cy="274320"/>
          </a:xfrm>
        </p:spPr>
        <p:txBody>
          <a:bodyPr vert="horz" rtlCol="0"/>
          <a:lstStyle>
            <a:extLst/>
          </a:lstStyle>
          <a:p>
            <a:endParaRPr lang="es-ES"/>
          </a:p>
        </p:txBody>
      </p:sp>
    </p:spTree>
  </p:cSld>
  <p:clrMapOvr>
    <a:overrideClrMapping bg1="dk1" tx1="lt1" bg2="dk2" tx2="lt2" accent1="accent1" accent2="accent2" accent3="accent3" accent4="accent4" accent5="accent5" accent6="accent6" hlink="hlink" folHlink="folHlink"/>
  </p:clrMapOvr>
  <p:transition spd="med"/>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a:xfrm>
            <a:off x="8641080" y="6514568"/>
            <a:ext cx="464288" cy="274320"/>
          </a:xfrm>
        </p:spPr>
        <p:txBody>
          <a:bodyPr/>
          <a:lstStyle>
            <a:extLst/>
          </a:lstStyle>
          <a:p>
            <a:fld id="{10134C06-C621-4B6B-97CD-C3E06EB2E885}" type="slidenum">
              <a:rPr lang="es-ES" smtClean="0"/>
              <a:pPr/>
              <a:t>‹Nº›</a:t>
            </a:fld>
            <a:endParaRPr lang="es-ES"/>
          </a:p>
        </p:txBody>
      </p:sp>
      <p:sp>
        <p:nvSpPr>
          <p:cNvPr id="10" name="9 Rectángulo"/>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spd="med"/>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9 Rectángulo"/>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10 Rectángulo"/>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1 Título"/>
          <p:cNvSpPr>
            <a:spLocks noGrp="1"/>
          </p:cNvSpPr>
          <p:nvPr>
            <p:ph type="title"/>
          </p:nvPr>
        </p:nvSpPr>
        <p:spPr>
          <a:xfrm>
            <a:off x="457200" y="251948"/>
            <a:ext cx="8229600" cy="1143000"/>
          </a:xfrm>
        </p:spPr>
        <p:txBody>
          <a:bodyPr anchor="b"/>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a:xfrm>
            <a:off x="8641080" y="6514568"/>
            <a:ext cx="464288" cy="274320"/>
          </a:xfrm>
        </p:spPr>
        <p:txBody>
          <a:bodyPr/>
          <a:lstStyle>
            <a:extLst/>
          </a:lstStyle>
          <a:p>
            <a:fld id="{B969F253-8846-46DF-BF2D-A61B15257502}" type="slidenum">
              <a:rPr lang="es-ES" smtClean="0"/>
              <a:pPr/>
              <a:t>‹Nº›</a:t>
            </a:fld>
            <a:endParaRPr lang="es-ES"/>
          </a:p>
        </p:txBody>
      </p:sp>
    </p:spTree>
  </p:cSld>
  <p:clrMapOvr>
    <a:masterClrMapping/>
  </p:clrMapOvr>
  <p:transition spd="med"/>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53218"/>
            <a:ext cx="8229600" cy="1143000"/>
          </a:xfrm>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520AFC99-72EF-4D70-B558-1925E0E08FFC}" type="slidenum">
              <a:rPr lang="es-ES" smtClean="0"/>
              <a:pPr/>
              <a:t>‹Nº›</a:t>
            </a:fld>
            <a:endParaRPr lang="es-ES"/>
          </a:p>
        </p:txBody>
      </p:sp>
      <p:sp>
        <p:nvSpPr>
          <p:cNvPr id="7" name="6 Rectángulo"/>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spd="med"/>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4E83991A-63E6-46C8-AC11-6E67098DDD31}"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2"/>
      </p:bgRef>
    </p:bg>
    <p:spTree>
      <p:nvGrpSpPr>
        <p:cNvPr id="1" name=""/>
        <p:cNvGrpSpPr/>
        <p:nvPr/>
      </p:nvGrpSpPr>
      <p:grpSpPr>
        <a:xfrm>
          <a:off x="0" y="0"/>
          <a:ext cx="0" cy="0"/>
          <a:chOff x="0" y="0"/>
          <a:chExt cx="0" cy="0"/>
        </a:xfrm>
      </p:grpSpPr>
      <p:sp>
        <p:nvSpPr>
          <p:cNvPr id="8" name="7 Rectángulo"/>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963136" y="304800"/>
            <a:ext cx="3931920" cy="762000"/>
          </a:xfrm>
        </p:spPr>
        <p:txBody>
          <a:bodyPr anchor="b"/>
          <a:lstStyle>
            <a:lvl1pPr marL="0" algn="r">
              <a:buNone/>
              <a:defRPr sz="2000" b="1"/>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9" name="8 Marcador de fecha"/>
          <p:cNvSpPr>
            <a:spLocks noGrp="1"/>
          </p:cNvSpPr>
          <p:nvPr>
            <p:ph type="dt" sz="half" idx="10"/>
          </p:nvPr>
        </p:nvSpPr>
        <p:spPr>
          <a:xfrm>
            <a:off x="5562600" y="6513670"/>
            <a:ext cx="3002280" cy="274320"/>
          </a:xfrm>
        </p:spPr>
        <p:txBody>
          <a:bodyPr vert="horz" rtlCol="0"/>
          <a:lstStyle>
            <a:extLst/>
          </a:lstStyle>
          <a:p>
            <a:endParaRPr lang="es-ES"/>
          </a:p>
        </p:txBody>
      </p:sp>
      <p:sp>
        <p:nvSpPr>
          <p:cNvPr id="10" name="9 Marcador de número de diapositiva"/>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917AE336-EA21-4B36-9ACB-996B0529A1F0}" type="slidenum">
              <a:rPr lang="es-ES" smtClean="0"/>
              <a:pPr/>
              <a:t>‹Nº›</a:t>
            </a:fld>
            <a:endParaRPr lang="es-ES"/>
          </a:p>
        </p:txBody>
      </p:sp>
      <p:sp>
        <p:nvSpPr>
          <p:cNvPr id="11" name="10 Marcador de pie de página"/>
          <p:cNvSpPr>
            <a:spLocks noGrp="1"/>
          </p:cNvSpPr>
          <p:nvPr>
            <p:ph type="ftr" sz="quarter" idx="12"/>
          </p:nvPr>
        </p:nvSpPr>
        <p:spPr>
          <a:xfrm>
            <a:off x="1600200" y="6513670"/>
            <a:ext cx="3907464" cy="274320"/>
          </a:xfrm>
        </p:spPr>
        <p:txBody>
          <a:bodyPr vert="horz" rtlCol="0"/>
          <a:lstStyle>
            <a:extLst/>
          </a:lstStyle>
          <a:p>
            <a:endParaRPr lang="es-ES"/>
          </a:p>
        </p:txBody>
      </p:sp>
    </p:spTree>
  </p:cSld>
  <p:clrMapOvr>
    <a:overrideClrMapping bg1="dk1" tx1="lt1" bg2="dk2" tx2="lt2" accent1="accent1" accent2="accent2" accent3="accent3" accent4="accent4" accent5="accent5" accent6="accent6" hlink="hlink" folHlink="folHlink"/>
  </p:clrMapOvr>
  <p:transition spd="med"/>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040443" y="4724400"/>
            <a:ext cx="5486400" cy="664536"/>
          </a:xfrm>
        </p:spPr>
        <p:txBody>
          <a:bodyPr anchor="b"/>
          <a:lstStyle>
            <a:lvl1pPr marL="0" algn="r">
              <a:buNone/>
              <a:defRPr sz="2000" b="1"/>
            </a:lvl1pPr>
            <a:extLst/>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13" name="12 Marcador de posición de imagen"/>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s-ES" smtClean="0">
                <a:solidFill>
                  <a:schemeClr val="lt1"/>
                </a:solidFill>
                <a:latin typeface="+mn-lt"/>
                <a:ea typeface="+mn-ea"/>
                <a:cs typeface="+mn-cs"/>
              </a:rPr>
              <a:t>Haga clic en el icono para agregar una imagen</a:t>
            </a:r>
            <a:endParaRPr kumimoji="0" lang="en-US" dirty="0">
              <a:solidFill>
                <a:schemeClr val="lt1"/>
              </a:solidFill>
              <a:latin typeface="+mn-lt"/>
              <a:ea typeface="+mn-ea"/>
              <a:cs typeface="+mn-cs"/>
            </a:endParaRPr>
          </a:p>
        </p:txBody>
      </p:sp>
      <p:sp>
        <p:nvSpPr>
          <p:cNvPr id="8" name="7 Marcador de fecha"/>
          <p:cNvSpPr>
            <a:spLocks noGrp="1"/>
          </p:cNvSpPr>
          <p:nvPr>
            <p:ph type="dt" sz="half" idx="10"/>
          </p:nvPr>
        </p:nvSpPr>
        <p:spPr>
          <a:xfrm>
            <a:off x="5562600" y="6509004"/>
            <a:ext cx="3002280" cy="274320"/>
          </a:xfrm>
        </p:spPr>
        <p:txBody>
          <a:bodyPr vert="horz" rtlCol="0"/>
          <a:lstStyle>
            <a:extLst/>
          </a:lstStyle>
          <a:p>
            <a:endParaRPr lang="es-ES"/>
          </a:p>
        </p:txBody>
      </p:sp>
      <p:sp>
        <p:nvSpPr>
          <p:cNvPr id="9" name="8 Marcador de número de diapositiva"/>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050831D-DAF1-4473-A657-0B5C9A2643E5}" type="slidenum">
              <a:rPr lang="es-ES" smtClean="0"/>
              <a:pPr/>
              <a:t>‹Nº›</a:t>
            </a:fld>
            <a:endParaRPr lang="es-ES"/>
          </a:p>
        </p:txBody>
      </p:sp>
      <p:sp>
        <p:nvSpPr>
          <p:cNvPr id="10" name="9 Marcador de pie de página"/>
          <p:cNvSpPr>
            <a:spLocks noGrp="1"/>
          </p:cNvSpPr>
          <p:nvPr>
            <p:ph type="ftr" sz="quarter" idx="12"/>
          </p:nvPr>
        </p:nvSpPr>
        <p:spPr>
          <a:xfrm>
            <a:off x="1600200" y="6509004"/>
            <a:ext cx="3907464" cy="274320"/>
          </a:xfrm>
        </p:spPr>
        <p:txBody>
          <a:bodyPr vert="horz" rtlCol="0"/>
          <a:lstStyle>
            <a:extLst/>
          </a:lstStyle>
          <a:p>
            <a:endParaRPr lang="es-ES"/>
          </a:p>
        </p:txBody>
      </p:sp>
    </p:spTree>
  </p:cSld>
  <p:clrMapOvr>
    <a:masterClrMapping/>
  </p:clrMapOvr>
  <p:transition spd="med"/>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Redondear rectángulo de esquina diagonal"/>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Marcador de pie de página"/>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s-ES"/>
          </a:p>
        </p:txBody>
      </p:sp>
      <p:sp>
        <p:nvSpPr>
          <p:cNvPr id="14" name="13 Marcador de fecha"/>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endParaRPr lang="es-ES"/>
          </a:p>
        </p:txBody>
      </p:sp>
      <p:sp>
        <p:nvSpPr>
          <p:cNvPr id="23" name="22 Marcador de número de diapositiva"/>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92B09670-9EE3-48CD-9869-EF1297EB0E14}" type="slidenum">
              <a:rPr lang="es-ES" smtClean="0"/>
              <a:pPr/>
              <a:t>‹Nº›</a:t>
            </a:fld>
            <a:endParaRPr lang="es-ES"/>
          </a:p>
        </p:txBody>
      </p:sp>
      <p:sp>
        <p:nvSpPr>
          <p:cNvPr id="22" name="21 Marcador de título"/>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Lst>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3" grpId="0"/>
    </p:bldLst>
  </p:timing>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Videos/Fuerzas%20(fisica).wmv" TargetMode="External"/><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124744"/>
            <a:ext cx="7772400" cy="1584176"/>
          </a:xfrm>
        </p:spPr>
        <p:txBody>
          <a:bodyPr/>
          <a:lstStyle/>
          <a:p>
            <a:r>
              <a:rPr lang="es-CL" dirty="0"/>
              <a:t>Fuerza y Leyes de Newton</a:t>
            </a:r>
            <a:endParaRPr lang="es-ES" dirty="0"/>
          </a:p>
        </p:txBody>
      </p:sp>
      <p:pic>
        <p:nvPicPr>
          <p:cNvPr id="6" name="5 Imagen" descr="http://www.hockeyescolar.cl/colog/cole_log_r2_c1.gif"/>
          <p:cNvPicPr/>
          <p:nvPr/>
        </p:nvPicPr>
        <p:blipFill>
          <a:blip r:embed="rId2" cstate="print"/>
          <a:srcRect/>
          <a:stretch>
            <a:fillRect/>
          </a:stretch>
        </p:blipFill>
        <p:spPr bwMode="auto">
          <a:xfrm>
            <a:off x="755576" y="332656"/>
            <a:ext cx="828675" cy="857250"/>
          </a:xfrm>
          <a:prstGeom prst="rect">
            <a:avLst/>
          </a:prstGeom>
          <a:noFill/>
          <a:ln w="9525">
            <a:noFill/>
            <a:miter lim="800000"/>
            <a:headEnd/>
            <a:tailEnd/>
          </a:ln>
        </p:spPr>
      </p:pic>
      <p:sp>
        <p:nvSpPr>
          <p:cNvPr id="7" name="6 Rectángulo"/>
          <p:cNvSpPr/>
          <p:nvPr/>
        </p:nvSpPr>
        <p:spPr>
          <a:xfrm>
            <a:off x="5580112" y="548680"/>
            <a:ext cx="2808312" cy="646331"/>
          </a:xfrm>
          <a:prstGeom prst="rect">
            <a:avLst/>
          </a:prstGeom>
        </p:spPr>
        <p:txBody>
          <a:bodyPr wrap="square">
            <a:spAutoFit/>
          </a:bodyPr>
          <a:lstStyle/>
          <a:p>
            <a:r>
              <a:rPr lang="es-CL" dirty="0" smtClean="0"/>
              <a:t>Colegio Saint Louis </a:t>
            </a:r>
            <a:r>
              <a:rPr lang="es-CL" dirty="0" err="1" smtClean="0"/>
              <a:t>School</a:t>
            </a:r>
            <a:endParaRPr lang="es-CL" dirty="0" smtClean="0"/>
          </a:p>
        </p:txBody>
      </p:sp>
      <p:sp>
        <p:nvSpPr>
          <p:cNvPr id="8" name="7 Rectángulo"/>
          <p:cNvSpPr/>
          <p:nvPr/>
        </p:nvSpPr>
        <p:spPr>
          <a:xfrm>
            <a:off x="3344740" y="2636912"/>
            <a:ext cx="2811435" cy="369332"/>
          </a:xfrm>
          <a:prstGeom prst="rect">
            <a:avLst/>
          </a:prstGeom>
        </p:spPr>
        <p:txBody>
          <a:bodyPr wrap="square">
            <a:spAutoFit/>
          </a:bodyPr>
          <a:lstStyle/>
          <a:p>
            <a:r>
              <a:rPr lang="es-CL" b="1" dirty="0" smtClean="0">
                <a:solidFill>
                  <a:schemeClr val="accent4">
                    <a:lumMod val="10000"/>
                  </a:schemeClr>
                </a:solidFill>
              </a:rPr>
              <a:t>Profesor </a:t>
            </a:r>
            <a:r>
              <a:rPr lang="es-CL" b="1" dirty="0" err="1" smtClean="0">
                <a:solidFill>
                  <a:schemeClr val="accent4">
                    <a:lumMod val="10000"/>
                  </a:schemeClr>
                </a:solidFill>
              </a:rPr>
              <a:t>Erwin</a:t>
            </a:r>
            <a:r>
              <a:rPr lang="es-CL" b="1" dirty="0" smtClean="0">
                <a:solidFill>
                  <a:schemeClr val="accent4">
                    <a:lumMod val="10000"/>
                  </a:schemeClr>
                </a:solidFill>
              </a:rPr>
              <a:t> Díaz V</a:t>
            </a:r>
            <a:endParaRPr lang="es-CL" b="1" dirty="0">
              <a:solidFill>
                <a:schemeClr val="accent4">
                  <a:lumMod val="10000"/>
                </a:schemeClr>
              </a:solidFill>
            </a:endParaRPr>
          </a:p>
        </p:txBody>
      </p:sp>
      <p:sp>
        <p:nvSpPr>
          <p:cNvPr id="9" name="8 CuadroTexto"/>
          <p:cNvSpPr txBox="1"/>
          <p:nvPr/>
        </p:nvSpPr>
        <p:spPr>
          <a:xfrm>
            <a:off x="323528" y="3789040"/>
            <a:ext cx="6120680" cy="2308324"/>
          </a:xfrm>
          <a:prstGeom prst="rect">
            <a:avLst/>
          </a:prstGeom>
          <a:noFill/>
        </p:spPr>
        <p:txBody>
          <a:bodyPr wrap="square" rtlCol="0">
            <a:spAutoFit/>
          </a:bodyPr>
          <a:lstStyle/>
          <a:p>
            <a:r>
              <a:rPr lang="es-CL" dirty="0" smtClean="0"/>
              <a:t>Objetivos: </a:t>
            </a:r>
          </a:p>
          <a:p>
            <a:r>
              <a:rPr lang="es-CL" dirty="0"/>
              <a:t>-</a:t>
            </a:r>
            <a:r>
              <a:rPr lang="es-CL" dirty="0" smtClean="0"/>
              <a:t>Inferir información acerca del movimiento de un cuerpo a partir de información acerca de las fuerzas que actúan sobre el.</a:t>
            </a:r>
          </a:p>
          <a:p>
            <a:r>
              <a:rPr lang="es-CL" dirty="0" smtClean="0"/>
              <a:t>-Reconocer las leyes de newton y sus aplicaciones</a:t>
            </a:r>
          </a:p>
          <a:p>
            <a:r>
              <a:rPr lang="es-CL" dirty="0" smtClean="0"/>
              <a:t>- Analizar diferentes tipos de fuerzas.</a:t>
            </a:r>
          </a:p>
          <a:p>
            <a:endParaRPr lang="es-CL" dirty="0"/>
          </a:p>
          <a:p>
            <a:endParaRPr lang="es-CL" dirty="0"/>
          </a:p>
        </p:txBody>
      </p:sp>
      <p:pic>
        <p:nvPicPr>
          <p:cNvPr id="1026" name="Picture 2" descr="C:\Users\erwin\Desktop\caricatura.jpg"/>
          <p:cNvPicPr>
            <a:picLocks noChangeAspect="1" noChangeArrowheads="1"/>
          </p:cNvPicPr>
          <p:nvPr/>
        </p:nvPicPr>
        <p:blipFill>
          <a:blip r:embed="rId3" cstate="print"/>
          <a:srcRect/>
          <a:stretch>
            <a:fillRect/>
          </a:stretch>
        </p:blipFill>
        <p:spPr bwMode="auto">
          <a:xfrm>
            <a:off x="6444208" y="2780928"/>
            <a:ext cx="2699792" cy="4077072"/>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in)">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ox(i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22" name="Rectangle 10"/>
          <p:cNvSpPr>
            <a:spLocks noGrp="1" noChangeArrowheads="1"/>
          </p:cNvSpPr>
          <p:nvPr>
            <p:ph type="title"/>
          </p:nvPr>
        </p:nvSpPr>
        <p:spPr/>
        <p:txBody>
          <a:bodyPr/>
          <a:lstStyle/>
          <a:p>
            <a:r>
              <a:rPr lang="es-CL"/>
              <a:t>Ejemplos de Fuerza</a:t>
            </a:r>
            <a:endParaRPr lang="es-ES"/>
          </a:p>
        </p:txBody>
      </p:sp>
      <p:pic>
        <p:nvPicPr>
          <p:cNvPr id="64521" name="Picture 9" descr="f=ma"/>
          <p:cNvPicPr>
            <a:picLocks noGrp="1" noChangeAspect="1" noChangeArrowheads="1"/>
          </p:cNvPicPr>
          <p:nvPr>
            <p:ph idx="1"/>
          </p:nvPr>
        </p:nvPicPr>
        <p:blipFill>
          <a:blip r:embed="rId2" cstate="print"/>
          <a:srcRect/>
          <a:stretch>
            <a:fillRect/>
          </a:stretch>
        </p:blipFill>
        <p:spPr>
          <a:xfrm>
            <a:off x="1258888" y="1431925"/>
            <a:ext cx="6553200" cy="4916488"/>
          </a:xfrm>
          <a:noFill/>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40" name="Rectangle 4"/>
          <p:cNvSpPr>
            <a:spLocks noGrp="1" noChangeArrowheads="1"/>
          </p:cNvSpPr>
          <p:nvPr>
            <p:ph type="ctrTitle"/>
          </p:nvPr>
        </p:nvSpPr>
        <p:spPr/>
        <p:txBody>
          <a:bodyPr/>
          <a:lstStyle/>
          <a:p>
            <a:r>
              <a:rPr lang="es-CL"/>
              <a:t>Leyes de Newton</a:t>
            </a:r>
            <a:endParaRPr lang="es-E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s-CL" sz="4000"/>
              <a:t>1ª Ley de Newton: Ley de Inercia </a:t>
            </a:r>
            <a:endParaRPr lang="es-ES" sz="4000"/>
          </a:p>
        </p:txBody>
      </p:sp>
      <p:sp>
        <p:nvSpPr>
          <p:cNvPr id="75779" name="Rectangle 3"/>
          <p:cNvSpPr>
            <a:spLocks noGrp="1" noChangeArrowheads="1"/>
          </p:cNvSpPr>
          <p:nvPr>
            <p:ph type="body" sz="half" idx="1"/>
          </p:nvPr>
        </p:nvSpPr>
        <p:spPr/>
        <p:txBody>
          <a:bodyPr/>
          <a:lstStyle/>
          <a:p>
            <a:r>
              <a:rPr lang="es-CL" sz="2800"/>
              <a:t>Todo cuerpo sigue en estado de reposo o de movimiento uniforme en línea recta a menos que sea obligado a cambiar ese estado por obra de fuerzas a él aplicadas.   </a:t>
            </a:r>
            <a:endParaRPr lang="es-ES" sz="2800"/>
          </a:p>
        </p:txBody>
      </p:sp>
      <p:pic>
        <p:nvPicPr>
          <p:cNvPr id="75781" name="Picture 5"/>
          <p:cNvPicPr>
            <a:picLocks noGrp="1" noChangeAspect="1" noChangeArrowheads="1"/>
          </p:cNvPicPr>
          <p:nvPr>
            <p:ph sz="half" idx="2"/>
          </p:nvPr>
        </p:nvPicPr>
        <p:blipFill>
          <a:blip r:embed="rId2" cstate="print"/>
          <a:srcRect/>
          <a:stretch>
            <a:fillRect/>
          </a:stretch>
        </p:blipFill>
        <p:spPr>
          <a:xfrm>
            <a:off x="2987675" y="3573463"/>
            <a:ext cx="3168650" cy="2855912"/>
          </a:xfrm>
          <a:ln w="38100">
            <a:pattFill prst="pct5">
              <a:fgClr>
                <a:schemeClr val="bg1"/>
              </a:fgClr>
              <a:bgClr>
                <a:schemeClr val="accent1"/>
              </a:bgClr>
            </a:pattFill>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s-CL" sz="4000"/>
              <a:t>2ª Ley de Newton: Ley de la fuerza</a:t>
            </a:r>
            <a:endParaRPr lang="es-ES" sz="4000"/>
          </a:p>
        </p:txBody>
      </p:sp>
      <p:sp>
        <p:nvSpPr>
          <p:cNvPr id="78854" name="Rectangle 6"/>
          <p:cNvSpPr>
            <a:spLocks noGrp="1" noChangeArrowheads="1"/>
          </p:cNvSpPr>
          <p:nvPr>
            <p:ph idx="1"/>
          </p:nvPr>
        </p:nvSpPr>
        <p:spPr/>
        <p:txBody>
          <a:bodyPr/>
          <a:lstStyle/>
          <a:p>
            <a:pPr>
              <a:lnSpc>
                <a:spcPct val="90000"/>
              </a:lnSpc>
              <a:buNone/>
            </a:pPr>
            <a:r>
              <a:rPr lang="es-CL" sz="2400" dirty="0"/>
              <a:t>El cambio de movimiento es proporcional a la fuerza motriz aplicada y tiene la dirección de la recta según la cual la fuerza sea aplicada. Traducción literal del original, escrito por Newton en latín. </a:t>
            </a:r>
          </a:p>
          <a:p>
            <a:pPr>
              <a:lnSpc>
                <a:spcPct val="90000"/>
              </a:lnSpc>
              <a:buNone/>
            </a:pPr>
            <a:r>
              <a:rPr lang="es-CL" sz="2400" dirty="0"/>
              <a:t>Una manera de expresar matemáticamente este principio es:</a:t>
            </a:r>
          </a:p>
          <a:p>
            <a:pPr algn="ctr">
              <a:lnSpc>
                <a:spcPct val="90000"/>
              </a:lnSpc>
              <a:buFont typeface="Wingdings" pitchFamily="2" charset="2"/>
              <a:buNone/>
            </a:pPr>
            <a:r>
              <a:rPr lang="es-CL" sz="2400" b="1" dirty="0"/>
              <a:t>F = m · a</a:t>
            </a:r>
          </a:p>
          <a:p>
            <a:pPr>
              <a:lnSpc>
                <a:spcPct val="90000"/>
              </a:lnSpc>
              <a:buNone/>
            </a:pPr>
            <a:r>
              <a:rPr lang="es-CL" sz="2400" dirty="0"/>
              <a:t>Donde “F” es la </a:t>
            </a:r>
            <a:r>
              <a:rPr lang="es-CL" sz="2400" b="1" dirty="0"/>
              <a:t>magnitud </a:t>
            </a:r>
            <a:r>
              <a:rPr lang="es-CL" sz="2400" dirty="0"/>
              <a:t> de la fuerza neta actuando sobre el cuerpo, “m” es la masa del cuerpo, “a” la </a:t>
            </a:r>
            <a:r>
              <a:rPr lang="es-CL" sz="2400" b="1" dirty="0"/>
              <a:t>magnitud</a:t>
            </a:r>
            <a:r>
              <a:rPr lang="es-CL" sz="2400" dirty="0"/>
              <a:t> de la aceleración adquirida por el cuerpo en la dirección de la fuerza neta. </a:t>
            </a:r>
            <a:endParaRPr lang="es-ES" sz="2400" dirty="0"/>
          </a:p>
        </p:txBody>
      </p:sp>
      <p:sp>
        <p:nvSpPr>
          <p:cNvPr id="78856" name="Text Box 8"/>
          <p:cNvSpPr txBox="1">
            <a:spLocks noChangeArrowheads="1"/>
          </p:cNvSpPr>
          <p:nvPr/>
        </p:nvSpPr>
        <p:spPr bwMode="auto">
          <a:xfrm>
            <a:off x="468313" y="2997200"/>
            <a:ext cx="8064500" cy="519113"/>
          </a:xfrm>
          <a:prstGeom prst="rect">
            <a:avLst/>
          </a:prstGeom>
          <a:noFill/>
          <a:ln w="9525">
            <a:noFill/>
            <a:miter lim="800000"/>
            <a:headEnd/>
            <a:tailEnd/>
          </a:ln>
          <a:effectLst/>
        </p:spPr>
        <p:txBody>
          <a:bodyPr>
            <a:spAutoFit/>
          </a:bodyPr>
          <a:lstStyle/>
          <a:p>
            <a:r>
              <a:rPr lang="es-CL" sz="2800">
                <a:effectLst>
                  <a:outerShdw blurRad="38100" dist="38100" dir="2700000" algn="tl">
                    <a:srgbClr val="000000"/>
                  </a:outerShdw>
                </a:effectLst>
              </a:rPr>
              <a:t>    </a:t>
            </a:r>
            <a:endParaRPr lang="es-ES" sz="2800">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5" name="Rectangle 7"/>
          <p:cNvSpPr>
            <a:spLocks noGrp="1" noChangeArrowheads="1"/>
          </p:cNvSpPr>
          <p:nvPr>
            <p:ph type="title"/>
          </p:nvPr>
        </p:nvSpPr>
        <p:spPr/>
        <p:txBody>
          <a:bodyPr/>
          <a:lstStyle/>
          <a:p>
            <a:r>
              <a:rPr lang="es-CL"/>
              <a:t>Ejemplos de la 2ª ley</a:t>
            </a:r>
            <a:endParaRPr lang="es-ES"/>
          </a:p>
        </p:txBody>
      </p:sp>
      <p:pic>
        <p:nvPicPr>
          <p:cNvPr id="83974" name="Picture 6" descr="2 ley"/>
          <p:cNvPicPr>
            <a:picLocks noGrp="1" noChangeAspect="1" noChangeArrowheads="1"/>
          </p:cNvPicPr>
          <p:nvPr>
            <p:ph sz="half" idx="1"/>
          </p:nvPr>
        </p:nvPicPr>
        <p:blipFill>
          <a:blip r:embed="rId2" cstate="print"/>
          <a:stretch>
            <a:fillRect/>
          </a:stretch>
        </p:blipFill>
        <p:spPr>
          <a:xfrm>
            <a:off x="457200" y="2513836"/>
            <a:ext cx="4038600" cy="2790765"/>
          </a:xfrm>
          <a:ln w="38100">
            <a:pattFill prst="pct5">
              <a:fgClr>
                <a:schemeClr val="bg1"/>
              </a:fgClr>
              <a:bgClr>
                <a:schemeClr val="accent1"/>
              </a:bgClr>
            </a:pattFill>
          </a:ln>
        </p:spPr>
      </p:pic>
      <p:pic>
        <p:nvPicPr>
          <p:cNvPr id="83977" name="Picture 9" descr="fuerza"/>
          <p:cNvPicPr>
            <a:picLocks noGrp="1" noChangeAspect="1" noChangeArrowheads="1"/>
          </p:cNvPicPr>
          <p:nvPr>
            <p:ph sz="half" idx="2"/>
          </p:nvPr>
        </p:nvPicPr>
        <p:blipFill>
          <a:blip r:embed="rId3" cstate="print"/>
          <a:stretch>
            <a:fillRect/>
          </a:stretch>
        </p:blipFill>
        <p:spPr>
          <a:xfrm>
            <a:off x="4762738" y="2004457"/>
            <a:ext cx="3809524" cy="3809524"/>
          </a:xfrm>
          <a:noFill/>
          <a:ln w="38100">
            <a:pattFill prst="pct5">
              <a:fgClr>
                <a:schemeClr val="bg1"/>
              </a:fgClr>
              <a:bgClr>
                <a:schemeClr val="accent1"/>
              </a:bgClr>
            </a:pattFill>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normAutofit fontScale="90000"/>
          </a:bodyPr>
          <a:lstStyle/>
          <a:p>
            <a:r>
              <a:rPr lang="es-CL" sz="4000"/>
              <a:t>3ª ley de Newton: Ley de Acción y Reacción</a:t>
            </a:r>
            <a:endParaRPr lang="es-ES" sz="4000"/>
          </a:p>
        </p:txBody>
      </p:sp>
      <p:sp>
        <p:nvSpPr>
          <p:cNvPr id="84995" name="Rectangle 3"/>
          <p:cNvSpPr>
            <a:spLocks noGrp="1" noChangeArrowheads="1"/>
          </p:cNvSpPr>
          <p:nvPr>
            <p:ph idx="1"/>
          </p:nvPr>
        </p:nvSpPr>
        <p:spPr/>
        <p:txBody>
          <a:bodyPr/>
          <a:lstStyle/>
          <a:p>
            <a:pPr>
              <a:lnSpc>
                <a:spcPct val="90000"/>
              </a:lnSpc>
            </a:pPr>
            <a:r>
              <a:rPr lang="es-CL" sz="2800"/>
              <a:t>Para cada acción existe siempre opuesta una reacción contraria o las acciones mutuas de dos cuerpos están dirigidas a partes contrarias. (Traducción literal de lo escrito por Newton). </a:t>
            </a:r>
          </a:p>
          <a:p>
            <a:pPr>
              <a:lnSpc>
                <a:spcPct val="90000"/>
              </a:lnSpc>
            </a:pPr>
            <a:r>
              <a:rPr lang="es-CL" sz="2800"/>
              <a:t>Hay que tener en cuenta que la acción no es una causa de la reacción, sino que ambas coexisten, y por eso cualquiera de estas fuerzas puede ser designada por acción y reacción.</a:t>
            </a:r>
          </a:p>
          <a:p>
            <a:pPr>
              <a:lnSpc>
                <a:spcPct val="90000"/>
              </a:lnSpc>
            </a:pPr>
            <a:r>
              <a:rPr lang="es-CL" sz="2800"/>
              <a:t> </a:t>
            </a:r>
            <a:r>
              <a:rPr lang="es-ES_tradnl" sz="2800"/>
              <a:t>Ambas fuerzas son de igual medida, actúan sobre cuerpos diferentes, tienen la misma dirección pero con sentidos contrarios.</a:t>
            </a:r>
            <a:r>
              <a:rPr lang="es-ES" sz="2800"/>
              <a:t> </a:t>
            </a:r>
            <a:endParaRPr lang="es-CL" sz="2800"/>
          </a:p>
          <a:p>
            <a:pPr>
              <a:lnSpc>
                <a:spcPct val="90000"/>
              </a:lnSpc>
              <a:buFont typeface="Wingdings" pitchFamily="2" charset="2"/>
              <a:buNone/>
            </a:pPr>
            <a:endParaRPr lang="es-ES" sz="280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s-CL"/>
              <a:t>Ejemplos</a:t>
            </a:r>
            <a:endParaRPr lang="es-ES"/>
          </a:p>
        </p:txBody>
      </p:sp>
      <p:pic>
        <p:nvPicPr>
          <p:cNvPr id="98319" name="Picture 15" descr="01a"/>
          <p:cNvPicPr>
            <a:picLocks noGrp="1" noChangeAspect="1" noChangeArrowheads="1"/>
          </p:cNvPicPr>
          <p:nvPr>
            <p:ph sz="quarter" idx="1"/>
          </p:nvPr>
        </p:nvPicPr>
        <p:blipFill>
          <a:blip r:embed="rId2" cstate="print"/>
          <a:srcRect/>
          <a:stretch>
            <a:fillRect/>
          </a:stretch>
        </p:blipFill>
        <p:spPr>
          <a:xfrm>
            <a:off x="4572000" y="1268413"/>
            <a:ext cx="3922713" cy="5068887"/>
          </a:xfrm>
          <a:ln w="38100">
            <a:pattFill prst="pct5">
              <a:fgClr>
                <a:schemeClr val="bg1"/>
              </a:fgClr>
              <a:bgClr>
                <a:schemeClr val="accent1"/>
              </a:bgClr>
            </a:pattFill>
          </a:ln>
        </p:spPr>
      </p:pic>
      <p:pic>
        <p:nvPicPr>
          <p:cNvPr id="98312" name="Picture 8" descr="accion8"/>
          <p:cNvPicPr>
            <a:picLocks noGrp="1" noChangeAspect="1" noChangeArrowheads="1"/>
          </p:cNvPicPr>
          <p:nvPr>
            <p:ph sz="quarter" idx="2"/>
          </p:nvPr>
        </p:nvPicPr>
        <p:blipFill>
          <a:blip r:embed="rId3" cstate="print"/>
          <a:srcRect t="1402"/>
          <a:stretch>
            <a:fillRect/>
          </a:stretch>
        </p:blipFill>
        <p:spPr>
          <a:xfrm>
            <a:off x="250825" y="1266825"/>
            <a:ext cx="3960813" cy="5075238"/>
          </a:xfrm>
          <a:noFill/>
          <a:ln w="38100">
            <a:pattFill prst="pct5">
              <a:fgClr>
                <a:schemeClr val="bg1"/>
              </a:fgClr>
              <a:bgClr>
                <a:schemeClr val="accent1"/>
              </a:bgClr>
            </a:pattFill>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4457" name="Picture 9" descr="newtonlaw3"/>
          <p:cNvPicPr>
            <a:picLocks noChangeAspect="1" noChangeArrowheads="1"/>
          </p:cNvPicPr>
          <p:nvPr/>
        </p:nvPicPr>
        <p:blipFill>
          <a:blip r:embed="rId2" cstate="print"/>
          <a:srcRect/>
          <a:stretch>
            <a:fillRect/>
          </a:stretch>
        </p:blipFill>
        <p:spPr bwMode="auto">
          <a:xfrm>
            <a:off x="4787900" y="3860800"/>
            <a:ext cx="3960813" cy="2733675"/>
          </a:xfrm>
          <a:prstGeom prst="rect">
            <a:avLst/>
          </a:prstGeom>
          <a:noFill/>
          <a:ln w="38100">
            <a:pattFill prst="pct5">
              <a:fgClr>
                <a:schemeClr val="bg1"/>
              </a:fgClr>
              <a:bgClr>
                <a:schemeClr val="accent1"/>
              </a:bgClr>
            </a:pattFill>
            <a:miter lim="800000"/>
            <a:headEnd/>
            <a:tailEnd/>
          </a:ln>
        </p:spPr>
      </p:pic>
      <p:pic>
        <p:nvPicPr>
          <p:cNvPr id="104459" name="Picture 11" descr="accion1"/>
          <p:cNvPicPr>
            <a:picLocks noGrp="1" noChangeAspect="1" noChangeArrowheads="1"/>
          </p:cNvPicPr>
          <p:nvPr>
            <p:ph sz="quarter" idx="1"/>
          </p:nvPr>
        </p:nvPicPr>
        <p:blipFill>
          <a:blip r:embed="rId3" cstate="print"/>
          <a:srcRect/>
          <a:stretch>
            <a:fillRect/>
          </a:stretch>
        </p:blipFill>
        <p:spPr>
          <a:xfrm>
            <a:off x="323850" y="260350"/>
            <a:ext cx="5583238" cy="3495675"/>
          </a:xfrm>
          <a:noFill/>
          <a:ln>
            <a:pattFill prst="pct5">
              <a:fgClr>
                <a:schemeClr val="bg1"/>
              </a:fgClr>
              <a:bgClr>
                <a:schemeClr val="accent1"/>
              </a:bgClr>
            </a:pattFill>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normAutofit/>
          </a:bodyPr>
          <a:lstStyle/>
          <a:p>
            <a:pPr algn="ctr"/>
            <a:r>
              <a:rPr lang="es-CL" sz="2000" dirty="0"/>
              <a:t>Fuerza Normal</a:t>
            </a:r>
            <a:endParaRPr lang="es-ES" sz="2000" dirty="0"/>
          </a:p>
        </p:txBody>
      </p:sp>
      <p:pic>
        <p:nvPicPr>
          <p:cNvPr id="86028" name="Picture 12" descr="f normal"/>
          <p:cNvPicPr>
            <a:picLocks noGrp="1" noChangeAspect="1" noChangeArrowheads="1"/>
          </p:cNvPicPr>
          <p:nvPr>
            <p:ph sz="quarter" idx="1"/>
          </p:nvPr>
        </p:nvPicPr>
        <p:blipFill>
          <a:blip r:embed="rId2" cstate="print"/>
          <a:stretch>
            <a:fillRect/>
          </a:stretch>
        </p:blipFill>
        <p:spPr>
          <a:xfrm>
            <a:off x="1403648" y="2852936"/>
            <a:ext cx="2808312" cy="2520280"/>
          </a:xfrm>
          <a:ln w="38100">
            <a:pattFill prst="pct5">
              <a:fgClr>
                <a:schemeClr val="bg1"/>
              </a:fgClr>
              <a:bgClr>
                <a:schemeClr val="accent1"/>
              </a:bgClr>
            </a:pattFill>
          </a:ln>
        </p:spPr>
      </p:pic>
      <p:pic>
        <p:nvPicPr>
          <p:cNvPr id="86029" name="Picture 13" descr="Image574"/>
          <p:cNvPicPr>
            <a:picLocks noGrp="1" noChangeAspect="1" noChangeArrowheads="1"/>
          </p:cNvPicPr>
          <p:nvPr>
            <p:ph sz="quarter" idx="2"/>
          </p:nvPr>
        </p:nvPicPr>
        <p:blipFill>
          <a:blip r:embed="rId3" cstate="print"/>
          <a:stretch>
            <a:fillRect/>
          </a:stretch>
        </p:blipFill>
        <p:spPr>
          <a:xfrm>
            <a:off x="5652120" y="3212976"/>
            <a:ext cx="1762125" cy="1762125"/>
          </a:xfrm>
          <a:ln w="38100">
            <a:pattFill prst="pct5">
              <a:fgClr>
                <a:schemeClr val="bg1"/>
              </a:fgClr>
              <a:bgClr>
                <a:schemeClr val="accent1"/>
              </a:bgClr>
            </a:pattFill>
          </a:ln>
        </p:spPr>
      </p:pic>
      <p:sp>
        <p:nvSpPr>
          <p:cNvPr id="86019" name="Rectangle 3"/>
          <p:cNvSpPr>
            <a:spLocks noGrp="1" noChangeArrowheads="1"/>
          </p:cNvSpPr>
          <p:nvPr>
            <p:ph type="body" sz="half" idx="3"/>
          </p:nvPr>
        </p:nvSpPr>
        <p:spPr>
          <a:xfrm>
            <a:off x="468313" y="1484313"/>
            <a:ext cx="8229600" cy="649287"/>
          </a:xfrm>
        </p:spPr>
        <p:txBody>
          <a:bodyPr>
            <a:normAutofit fontScale="70000" lnSpcReduction="20000"/>
          </a:bodyPr>
          <a:lstStyle/>
          <a:p>
            <a:r>
              <a:rPr lang="es-CL" sz="2800" dirty="0"/>
              <a:t>La Fuerza Normal es la fuerza </a:t>
            </a:r>
            <a:r>
              <a:rPr lang="es-CL" sz="2800" dirty="0" smtClean="0"/>
              <a:t>de </a:t>
            </a:r>
            <a:r>
              <a:rPr lang="es-CL" sz="2800" dirty="0"/>
              <a:t>contacto</a:t>
            </a:r>
            <a:r>
              <a:rPr lang="es-CL" sz="2800" dirty="0" smtClean="0"/>
              <a:t>. Entre una superficie y el cuerpo , siempre es perpendicular a la superficie. </a:t>
            </a:r>
            <a:endParaRPr lang="es-ES"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5 CuadroTexto"/>
          <p:cNvSpPr txBox="1"/>
          <p:nvPr/>
        </p:nvSpPr>
        <p:spPr>
          <a:xfrm>
            <a:off x="3203848" y="1196752"/>
            <a:ext cx="1492716" cy="369332"/>
          </a:xfrm>
          <a:prstGeom prst="rect">
            <a:avLst/>
          </a:prstGeom>
          <a:noFill/>
        </p:spPr>
        <p:txBody>
          <a:bodyPr wrap="none" rtlCol="0">
            <a:spAutoFit/>
          </a:bodyPr>
          <a:lstStyle/>
          <a:p>
            <a:r>
              <a:rPr lang="es-CL" dirty="0" smtClean="0"/>
              <a:t>Fuerza Peso</a:t>
            </a:r>
            <a:endParaRPr lang="es-CL" dirty="0"/>
          </a:p>
        </p:txBody>
      </p:sp>
      <p:sp>
        <p:nvSpPr>
          <p:cNvPr id="7" name="6 CuadroTexto"/>
          <p:cNvSpPr txBox="1"/>
          <p:nvPr/>
        </p:nvSpPr>
        <p:spPr>
          <a:xfrm>
            <a:off x="395536" y="1700808"/>
            <a:ext cx="8208912" cy="2308324"/>
          </a:xfrm>
          <a:prstGeom prst="rect">
            <a:avLst/>
          </a:prstGeom>
          <a:noFill/>
        </p:spPr>
        <p:txBody>
          <a:bodyPr wrap="square" rtlCol="0">
            <a:spAutoFit/>
          </a:bodyPr>
          <a:lstStyle/>
          <a:p>
            <a:r>
              <a:rPr lang="es-CL" dirty="0" smtClean="0"/>
              <a:t>El peso </a:t>
            </a:r>
            <a:r>
              <a:rPr lang="es-CL" dirty="0"/>
              <a:t> es una medida de la fuerza gravitatoria que actúa sobre un objeto</a:t>
            </a:r>
            <a:r>
              <a:rPr lang="es-CL" dirty="0" smtClean="0"/>
              <a:t>.</a:t>
            </a:r>
            <a:r>
              <a:rPr lang="es-CL" dirty="0"/>
              <a:t> El peso equivale a la fuerza que ejerce un cuerpo sobre un punto de apoyo, originada por la acción del campo gravitatorio local sobre la masa del cuerpo. Por ser una fuerza, el peso se representa como un vector, definido por su módulo, dirección y sentido, aplicado en el centro de gravedad del cuerpo y dirigido aproximadamente hacia el centro de la Tierra. Por extensión de esta definición, también podemos referirnos al peso de un cuerpo en cualquier otro astro (Luna, Marte,...) en cuyas proximidades se encuentre.</a:t>
            </a:r>
          </a:p>
        </p:txBody>
      </p:sp>
      <p:pic>
        <p:nvPicPr>
          <p:cNvPr id="106502" name="Picture 6"/>
          <p:cNvPicPr>
            <a:picLocks noChangeAspect="1" noChangeArrowheads="1"/>
          </p:cNvPicPr>
          <p:nvPr/>
        </p:nvPicPr>
        <p:blipFill>
          <a:blip r:embed="rId3" cstate="print"/>
          <a:srcRect/>
          <a:stretch>
            <a:fillRect/>
          </a:stretch>
        </p:blipFill>
        <p:spPr bwMode="auto">
          <a:xfrm>
            <a:off x="395536" y="4077072"/>
            <a:ext cx="4464496" cy="2413273"/>
          </a:xfrm>
          <a:prstGeom prst="rect">
            <a:avLst/>
          </a:prstGeom>
          <a:noFill/>
          <a:ln w="9525">
            <a:noFill/>
            <a:miter lim="800000"/>
            <a:headEnd/>
            <a:tailEnd/>
          </a:ln>
        </p:spPr>
      </p:pic>
      <p:sp>
        <p:nvSpPr>
          <p:cNvPr id="9" name="8 CuadroTexto"/>
          <p:cNvSpPr txBox="1"/>
          <p:nvPr/>
        </p:nvSpPr>
        <p:spPr>
          <a:xfrm>
            <a:off x="4932040" y="4725144"/>
            <a:ext cx="4211959" cy="1477328"/>
          </a:xfrm>
          <a:prstGeom prst="rect">
            <a:avLst/>
          </a:prstGeom>
          <a:noFill/>
        </p:spPr>
        <p:txBody>
          <a:bodyPr wrap="square" rtlCol="0">
            <a:spAutoFit/>
          </a:bodyPr>
          <a:lstStyle/>
          <a:p>
            <a:r>
              <a:rPr lang="es-CL" dirty="0" smtClean="0"/>
              <a:t>La fuerza peso se puede determinar:</a:t>
            </a:r>
          </a:p>
          <a:p>
            <a:endParaRPr lang="es-CL" dirty="0"/>
          </a:p>
          <a:p>
            <a:r>
              <a:rPr lang="es-CL" dirty="0" smtClean="0"/>
              <a:t>  P=mg      m= masa del cuerpo</a:t>
            </a:r>
          </a:p>
          <a:p>
            <a:r>
              <a:rPr lang="es-CL" dirty="0"/>
              <a:t> </a:t>
            </a:r>
            <a:r>
              <a:rPr lang="es-CL" dirty="0" smtClean="0"/>
              <a:t>                g = aceleración de gravedad</a:t>
            </a:r>
          </a:p>
          <a:p>
            <a:endParaRPr lang="es-CL"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70" name="Rectangle 10"/>
          <p:cNvSpPr>
            <a:spLocks noGrp="1" noChangeArrowheads="1"/>
          </p:cNvSpPr>
          <p:nvPr>
            <p:ph type="title"/>
          </p:nvPr>
        </p:nvSpPr>
        <p:spPr/>
        <p:txBody>
          <a:bodyPr>
            <a:normAutofit fontScale="90000"/>
          </a:bodyPr>
          <a:lstStyle/>
          <a:p>
            <a:r>
              <a:rPr lang="es-CL"/>
              <a:t>Sir Isaac Newton </a:t>
            </a:r>
            <a:br>
              <a:rPr lang="es-CL"/>
            </a:br>
            <a:r>
              <a:rPr lang="es-ES" sz="2400"/>
              <a:t>(4 de enero, 1647- 31 de marzo, 1727)</a:t>
            </a:r>
          </a:p>
        </p:txBody>
      </p:sp>
      <p:pic>
        <p:nvPicPr>
          <p:cNvPr id="66581" name="Picture 21" descr="glaveda"/>
          <p:cNvPicPr>
            <a:picLocks noGrp="1" noChangeAspect="1" noChangeArrowheads="1"/>
          </p:cNvPicPr>
          <p:nvPr>
            <p:ph sz="half" idx="1"/>
          </p:nvPr>
        </p:nvPicPr>
        <p:blipFill>
          <a:blip r:embed="rId2" cstate="print"/>
          <a:stretch>
            <a:fillRect/>
          </a:stretch>
        </p:blipFill>
        <p:spPr>
          <a:xfrm>
            <a:off x="666115" y="1646238"/>
            <a:ext cx="3620770" cy="4525962"/>
          </a:xfrm>
          <a:noFill/>
          <a:ln w="38100">
            <a:pattFill prst="pct5">
              <a:fgClr>
                <a:schemeClr val="bg1"/>
              </a:fgClr>
              <a:bgClr>
                <a:schemeClr val="accent1"/>
              </a:bgClr>
            </a:pattFill>
          </a:ln>
        </p:spPr>
      </p:pic>
      <p:pic>
        <p:nvPicPr>
          <p:cNvPr id="66582" name="Picture 22" descr="new"/>
          <p:cNvPicPr>
            <a:picLocks noGrp="1" noChangeAspect="1" noChangeArrowheads="1"/>
          </p:cNvPicPr>
          <p:nvPr>
            <p:ph sz="half" idx="2"/>
          </p:nvPr>
        </p:nvPicPr>
        <p:blipFill>
          <a:blip r:embed="rId3" cstate="print"/>
          <a:srcRect/>
          <a:stretch>
            <a:fillRect/>
          </a:stretch>
        </p:blipFill>
        <p:spPr>
          <a:xfrm>
            <a:off x="4894263" y="1628775"/>
            <a:ext cx="3549650" cy="4464050"/>
          </a:xfrm>
          <a:noFill/>
          <a:ln w="38100">
            <a:pattFill prst="pct5">
              <a:fgClr>
                <a:schemeClr val="bg1"/>
              </a:fgClr>
              <a:bgClr>
                <a:schemeClr val="accent1"/>
              </a:bgClr>
            </a:pattFill>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53536"/>
            <a:ext cx="8229600" cy="583176"/>
          </a:xfrm>
        </p:spPr>
        <p:txBody>
          <a:bodyPr>
            <a:normAutofit/>
          </a:bodyPr>
          <a:lstStyle/>
          <a:p>
            <a:pPr algn="ctr"/>
            <a:r>
              <a:rPr lang="es-CL" sz="2000" dirty="0" smtClean="0"/>
              <a:t>Fuerza de roce</a:t>
            </a:r>
            <a:endParaRPr lang="es-CL" sz="2000" dirty="0"/>
          </a:p>
        </p:txBody>
      </p:sp>
      <p:sp>
        <p:nvSpPr>
          <p:cNvPr id="3" name="2 Marcador de contenido"/>
          <p:cNvSpPr>
            <a:spLocks noGrp="1"/>
          </p:cNvSpPr>
          <p:nvPr>
            <p:ph idx="1"/>
          </p:nvPr>
        </p:nvSpPr>
        <p:spPr>
          <a:xfrm>
            <a:off x="457200" y="908721"/>
            <a:ext cx="8229600" cy="2880319"/>
          </a:xfrm>
        </p:spPr>
        <p:txBody>
          <a:bodyPr>
            <a:normAutofit/>
          </a:bodyPr>
          <a:lstStyle/>
          <a:p>
            <a:pPr>
              <a:buNone/>
            </a:pPr>
            <a:r>
              <a:rPr lang="es-CL" sz="1800" dirty="0" smtClean="0"/>
              <a:t>Las fuerzas de roce son fuerzas producidas entre cuerpos en contacto, y que por su naturaleza oponen resistencia a cualquier tipo de movimiento de uno respecto al otro.</a:t>
            </a:r>
          </a:p>
          <a:p>
            <a:pPr>
              <a:buNone/>
            </a:pPr>
            <a:r>
              <a:rPr lang="es-CL" sz="1800" dirty="0" smtClean="0"/>
              <a:t>  La fuerza de roce se opone al movimiento de un bloque que se desliza sobre un plano.</a:t>
            </a:r>
          </a:p>
          <a:p>
            <a:pPr>
              <a:buNone/>
            </a:pPr>
            <a:r>
              <a:rPr lang="es-CL" sz="1800" dirty="0" smtClean="0"/>
              <a:t>   La fuerza de roce es proporcional a la fuerza normal que ejerce el plano sobre el bloque.</a:t>
            </a:r>
          </a:p>
          <a:p>
            <a:pPr>
              <a:buNone/>
            </a:pPr>
            <a:r>
              <a:rPr lang="es-CL" sz="1800" dirty="0" smtClean="0"/>
              <a:t>  La fuerza de roce no depende del área aparente de contacto.</a:t>
            </a:r>
          </a:p>
          <a:p>
            <a:pPr>
              <a:buNone/>
            </a:pPr>
            <a:r>
              <a:rPr lang="es-CL" sz="1800" dirty="0" smtClean="0"/>
              <a:t> En algunos casos la fuerza de roce ayuda al movimiento, como por ejemplo cuando caminamos.</a:t>
            </a:r>
          </a:p>
          <a:p>
            <a:endParaRPr lang="es-CL" sz="1800" dirty="0"/>
          </a:p>
        </p:txBody>
      </p:sp>
      <p:pic>
        <p:nvPicPr>
          <p:cNvPr id="128003" name="Picture 3"/>
          <p:cNvPicPr>
            <a:picLocks noChangeAspect="1" noChangeArrowheads="1"/>
          </p:cNvPicPr>
          <p:nvPr/>
        </p:nvPicPr>
        <p:blipFill>
          <a:blip r:embed="rId2" cstate="print"/>
          <a:srcRect/>
          <a:stretch>
            <a:fillRect/>
          </a:stretch>
        </p:blipFill>
        <p:spPr bwMode="auto">
          <a:xfrm>
            <a:off x="899592" y="3933056"/>
            <a:ext cx="1944216" cy="1994545"/>
          </a:xfrm>
          <a:prstGeom prst="rect">
            <a:avLst/>
          </a:prstGeom>
          <a:noFill/>
          <a:ln w="9525">
            <a:noFill/>
            <a:miter lim="800000"/>
            <a:headEnd/>
            <a:tailEnd/>
          </a:ln>
        </p:spPr>
      </p:pic>
      <p:pic>
        <p:nvPicPr>
          <p:cNvPr id="128005" name="Picture 5" descr="Roce009"/>
          <p:cNvPicPr>
            <a:picLocks noChangeAspect="1" noChangeArrowheads="1"/>
          </p:cNvPicPr>
          <p:nvPr/>
        </p:nvPicPr>
        <p:blipFill>
          <a:blip r:embed="rId3" cstate="print"/>
          <a:srcRect/>
          <a:stretch>
            <a:fillRect/>
          </a:stretch>
        </p:blipFill>
        <p:spPr bwMode="auto">
          <a:xfrm>
            <a:off x="5076056" y="5085184"/>
            <a:ext cx="3240360" cy="1093094"/>
          </a:xfrm>
          <a:prstGeom prst="rect">
            <a:avLst/>
          </a:prstGeom>
          <a:noFill/>
        </p:spPr>
      </p:pic>
      <p:sp>
        <p:nvSpPr>
          <p:cNvPr id="7" name="6 Rectángulo"/>
          <p:cNvSpPr/>
          <p:nvPr/>
        </p:nvSpPr>
        <p:spPr>
          <a:xfrm>
            <a:off x="539553" y="5949280"/>
            <a:ext cx="4608512" cy="584775"/>
          </a:xfrm>
          <a:prstGeom prst="rect">
            <a:avLst/>
          </a:prstGeom>
        </p:spPr>
        <p:txBody>
          <a:bodyPr wrap="square">
            <a:spAutoFit/>
          </a:bodyPr>
          <a:lstStyle/>
          <a:p>
            <a:pPr lvl="0"/>
            <a:r>
              <a:rPr lang="es-CL" sz="1600" dirty="0" smtClean="0">
                <a:solidFill>
                  <a:prstClr val="white"/>
                </a:solidFill>
              </a:rPr>
              <a:t>Para mover un objeto primero debemos vencer la fuerza de roce estático con el suelo</a:t>
            </a:r>
            <a:endParaRPr lang="es-CL" sz="1600" dirty="0">
              <a:solidFill>
                <a:prstClr val="white"/>
              </a:solidFill>
            </a:endParaRPr>
          </a:p>
        </p:txBody>
      </p:sp>
      <p:sp>
        <p:nvSpPr>
          <p:cNvPr id="8" name="7 CuadroTexto"/>
          <p:cNvSpPr txBox="1"/>
          <p:nvPr/>
        </p:nvSpPr>
        <p:spPr>
          <a:xfrm>
            <a:off x="3635896" y="3645024"/>
            <a:ext cx="4896544" cy="369332"/>
          </a:xfrm>
          <a:prstGeom prst="rect">
            <a:avLst/>
          </a:prstGeom>
          <a:noFill/>
        </p:spPr>
        <p:txBody>
          <a:bodyPr wrap="square" rtlCol="0">
            <a:spAutoFit/>
          </a:bodyPr>
          <a:lstStyle/>
          <a:p>
            <a:r>
              <a:rPr lang="es-CL" dirty="0" smtClean="0"/>
              <a:t>La fuerza de roce esta dada por la expresión:</a:t>
            </a:r>
            <a:endParaRPr lang="es-CL" dirty="0"/>
          </a:p>
        </p:txBody>
      </p:sp>
      <p:sp>
        <p:nvSpPr>
          <p:cNvPr id="512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L"/>
          </a:p>
        </p:txBody>
      </p:sp>
      <p:pic>
        <p:nvPicPr>
          <p:cNvPr id="5121"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283968" y="4005064"/>
            <a:ext cx="1296144" cy="4547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10 CuadroTexto"/>
          <p:cNvSpPr txBox="1"/>
          <p:nvPr/>
        </p:nvSpPr>
        <p:spPr>
          <a:xfrm>
            <a:off x="3707904" y="4509120"/>
            <a:ext cx="5262979" cy="369332"/>
          </a:xfrm>
          <a:prstGeom prst="rect">
            <a:avLst/>
          </a:prstGeom>
          <a:noFill/>
        </p:spPr>
        <p:txBody>
          <a:bodyPr wrap="square" rtlCol="0">
            <a:spAutoFit/>
          </a:bodyPr>
          <a:lstStyle/>
          <a:p>
            <a:r>
              <a:rPr lang="es-CL" dirty="0" smtClean="0"/>
              <a:t>Donde la letra griega mu es el coeficiente de roce</a:t>
            </a:r>
            <a:endParaRPr lang="es-CL" dirty="0"/>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20688"/>
            <a:ext cx="8229600" cy="5551829"/>
          </a:xfrm>
        </p:spPr>
        <p:txBody>
          <a:bodyPr>
            <a:noAutofit/>
          </a:bodyPr>
          <a:lstStyle/>
          <a:p>
            <a:pPr>
              <a:buNone/>
            </a:pPr>
            <a:r>
              <a:rPr lang="es-CL" sz="1800" dirty="0" smtClean="0"/>
              <a:t>El roce es independiente de la velocidad y del valor de la superficie de los cuerpos en contacto. Esta fuerza depende de la naturaleza de los cuerpos en contacto y del grado de pulimento de sus superficies. Es proporcional a la fuerza </a:t>
            </a:r>
            <a:r>
              <a:rPr lang="es-CL" sz="1800" b="1" dirty="0" smtClean="0"/>
              <a:t> normal </a:t>
            </a:r>
            <a:endParaRPr lang="es-CL" sz="1800" dirty="0" smtClean="0"/>
          </a:p>
          <a:p>
            <a:pPr>
              <a:buNone/>
            </a:pPr>
            <a:r>
              <a:rPr lang="es-CL" sz="1800" dirty="0" smtClean="0"/>
              <a:t>El área real de contacto aumenta cuando aumenta la presión (la fuerza normal) ya que las rugosidades o asperezas se deforman.</a:t>
            </a:r>
          </a:p>
          <a:p>
            <a:pPr>
              <a:buNone/>
            </a:pPr>
            <a:r>
              <a:rPr lang="es-CL" sz="1800" dirty="0" smtClean="0"/>
              <a:t>Ejemplo PSU:</a:t>
            </a:r>
          </a:p>
          <a:p>
            <a:pPr marL="0" lvl="0" indent="0" fontAlgn="base">
              <a:spcBef>
                <a:spcPct val="0"/>
              </a:spcBef>
              <a:spcAft>
                <a:spcPct val="0"/>
              </a:spcAft>
              <a:buClrTx/>
              <a:buSzTx/>
              <a:buNone/>
            </a:pPr>
            <a:r>
              <a:rPr lang="es-ES" sz="1800" dirty="0" smtClean="0">
                <a:latin typeface="Arial" pitchFamily="34" charset="0"/>
                <a:cs typeface="Arial" pitchFamily="34" charset="0"/>
              </a:rPr>
              <a:t>Por una superficie horizontal, un cajón es arrastrado con </a:t>
            </a:r>
            <a:r>
              <a:rPr lang="es-ES" sz="1800" b="1" dirty="0" smtClean="0">
                <a:latin typeface="Arial" pitchFamily="34" charset="0"/>
                <a:cs typeface="Arial" pitchFamily="34" charset="0"/>
              </a:rPr>
              <a:t>velocidad constante</a:t>
            </a:r>
            <a:r>
              <a:rPr lang="es-ES" sz="1800" dirty="0" smtClean="0">
                <a:latin typeface="Arial" pitchFamily="34" charset="0"/>
                <a:cs typeface="Arial" pitchFamily="34" charset="0"/>
              </a:rPr>
              <a:t> mediante la acción de una </a:t>
            </a:r>
            <a:r>
              <a:rPr lang="es-ES" sz="1800" b="1" dirty="0" smtClean="0">
                <a:latin typeface="Arial" pitchFamily="34" charset="0"/>
                <a:cs typeface="Arial" pitchFamily="34" charset="0"/>
              </a:rPr>
              <a:t>fuerza horizontal</a:t>
            </a:r>
            <a:r>
              <a:rPr lang="es-ES" sz="1800" dirty="0" smtClean="0">
                <a:latin typeface="Arial" pitchFamily="34" charset="0"/>
                <a:cs typeface="Arial" pitchFamily="34" charset="0"/>
              </a:rPr>
              <a:t> de </a:t>
            </a:r>
            <a:r>
              <a:rPr lang="es-ES" sz="1800" b="1" dirty="0" smtClean="0">
                <a:latin typeface="Arial" pitchFamily="34" charset="0"/>
                <a:cs typeface="Arial" pitchFamily="34" charset="0"/>
              </a:rPr>
              <a:t>magnitud F</a:t>
            </a:r>
            <a:r>
              <a:rPr lang="es-ES" sz="1800" dirty="0" smtClean="0">
                <a:latin typeface="Arial" pitchFamily="34" charset="0"/>
                <a:cs typeface="Arial" pitchFamily="34" charset="0"/>
              </a:rPr>
              <a:t>. Entre el cajón y la superficie existe </a:t>
            </a:r>
            <a:r>
              <a:rPr lang="es-ES" sz="1800" b="1" dirty="0" smtClean="0">
                <a:latin typeface="Arial" pitchFamily="34" charset="0"/>
                <a:cs typeface="Arial" pitchFamily="34" charset="0"/>
              </a:rPr>
              <a:t>roce</a:t>
            </a:r>
            <a:r>
              <a:rPr lang="es-ES" sz="1800" dirty="0" smtClean="0">
                <a:latin typeface="Arial" pitchFamily="34" charset="0"/>
                <a:cs typeface="Arial" pitchFamily="34" charset="0"/>
              </a:rPr>
              <a:t>. De acuerdo a esto se afirma que</a:t>
            </a:r>
            <a:endParaRPr lang="es-ES" sz="1600" dirty="0" smtClean="0">
              <a:latin typeface="Arial" pitchFamily="34" charset="0"/>
            </a:endParaRPr>
          </a:p>
          <a:p>
            <a:pPr marL="0" lvl="0" indent="0" eaLnBrk="0" fontAlgn="base" hangingPunct="0">
              <a:spcBef>
                <a:spcPct val="0"/>
              </a:spcBef>
              <a:spcAft>
                <a:spcPct val="0"/>
              </a:spcAft>
              <a:buClrTx/>
              <a:buSzTx/>
              <a:buNone/>
            </a:pPr>
            <a:r>
              <a:rPr lang="es-ES" sz="1800" dirty="0" smtClean="0">
                <a:latin typeface="Arial" pitchFamily="34" charset="0"/>
                <a:cs typeface="Arial" pitchFamily="34" charset="0"/>
              </a:rPr>
              <a:t>I)   la fuerza de roce es de igual magnitud que F.</a:t>
            </a:r>
            <a:endParaRPr lang="es-ES" sz="1600" dirty="0" smtClean="0">
              <a:latin typeface="Arial" pitchFamily="34" charset="0"/>
            </a:endParaRPr>
          </a:p>
          <a:p>
            <a:pPr marL="0" lvl="0" indent="0" eaLnBrk="0" fontAlgn="base" hangingPunct="0">
              <a:spcBef>
                <a:spcPct val="0"/>
              </a:spcBef>
              <a:spcAft>
                <a:spcPct val="0"/>
              </a:spcAft>
              <a:buClrTx/>
              <a:buSzTx/>
              <a:buNone/>
            </a:pPr>
            <a:r>
              <a:rPr lang="es-ES" sz="1800" dirty="0" smtClean="0">
                <a:latin typeface="Arial" pitchFamily="34" charset="0"/>
                <a:cs typeface="Arial" pitchFamily="34" charset="0"/>
              </a:rPr>
              <a:t>II)  la fuerza de roce es menor en magnitud que F.</a:t>
            </a:r>
            <a:endParaRPr lang="es-ES" sz="1600" dirty="0" smtClean="0">
              <a:latin typeface="Arial" pitchFamily="34" charset="0"/>
            </a:endParaRPr>
          </a:p>
          <a:p>
            <a:pPr marL="0" lvl="0" indent="0" eaLnBrk="0" fontAlgn="base" hangingPunct="0">
              <a:spcBef>
                <a:spcPct val="0"/>
              </a:spcBef>
              <a:spcAft>
                <a:spcPct val="0"/>
              </a:spcAft>
              <a:buClrTx/>
              <a:buSzTx/>
              <a:buNone/>
            </a:pPr>
            <a:r>
              <a:rPr lang="es-ES" sz="1800" dirty="0" smtClean="0">
                <a:latin typeface="Arial" pitchFamily="34" charset="0"/>
                <a:cs typeface="Arial" pitchFamily="34" charset="0"/>
              </a:rPr>
              <a:t>III) al dejar de aplicar la fuerza F sobre el cajón, cesa inmediatamente la fuerza de roce.</a:t>
            </a:r>
            <a:endParaRPr lang="es-ES" sz="1600" dirty="0" smtClean="0">
              <a:latin typeface="Arial" pitchFamily="34" charset="0"/>
            </a:endParaRPr>
          </a:p>
          <a:p>
            <a:pPr marL="0" lvl="0" indent="0" eaLnBrk="0" fontAlgn="base" hangingPunct="0">
              <a:spcBef>
                <a:spcPct val="0"/>
              </a:spcBef>
              <a:spcAft>
                <a:spcPct val="0"/>
              </a:spcAft>
              <a:buClrTx/>
              <a:buSzTx/>
              <a:buNone/>
            </a:pPr>
            <a:r>
              <a:rPr lang="es-ES" sz="1800" dirty="0" smtClean="0">
                <a:latin typeface="Arial" pitchFamily="34" charset="0"/>
                <a:cs typeface="Arial" pitchFamily="34" charset="0"/>
              </a:rPr>
              <a:t>De las afirmaciones anteriores, ¿cuál(es) es(son) correcta(s)?</a:t>
            </a:r>
            <a:endParaRPr lang="es-ES" sz="1600" dirty="0" smtClean="0">
              <a:latin typeface="Arial" pitchFamily="34" charset="0"/>
            </a:endParaRPr>
          </a:p>
          <a:p>
            <a:pPr marL="0" lvl="0" indent="0" eaLnBrk="0" fontAlgn="base" hangingPunct="0">
              <a:spcBef>
                <a:spcPct val="0"/>
              </a:spcBef>
              <a:spcAft>
                <a:spcPct val="0"/>
              </a:spcAft>
              <a:buClrTx/>
              <a:buSzTx/>
              <a:buNone/>
            </a:pPr>
            <a:r>
              <a:rPr lang="es-ES" sz="1800" dirty="0" smtClean="0">
                <a:solidFill>
                  <a:srgbClr val="000000"/>
                </a:solidFill>
                <a:latin typeface="Arial" pitchFamily="34" charset="0"/>
                <a:cs typeface="Arial" pitchFamily="34" charset="0"/>
              </a:rPr>
              <a:t>  </a:t>
            </a:r>
            <a:endParaRPr lang="es-ES" sz="1600" dirty="0" smtClean="0">
              <a:latin typeface="Arial" pitchFamily="34" charset="0"/>
            </a:endParaRPr>
          </a:p>
          <a:p>
            <a:endParaRPr lang="es-CL" sz="1800" dirty="0"/>
          </a:p>
        </p:txBody>
      </p:sp>
      <p:pic>
        <p:nvPicPr>
          <p:cNvPr id="130050" name="Picture 2" descr="preguta12_2005"/>
          <p:cNvPicPr>
            <a:picLocks noChangeAspect="1" noChangeArrowheads="1"/>
          </p:cNvPicPr>
          <p:nvPr/>
        </p:nvPicPr>
        <p:blipFill>
          <a:blip r:embed="rId2" cstate="print"/>
          <a:srcRect/>
          <a:stretch>
            <a:fillRect/>
          </a:stretch>
        </p:blipFill>
        <p:spPr bwMode="auto">
          <a:xfrm>
            <a:off x="539552" y="5013176"/>
            <a:ext cx="3456384" cy="1152128"/>
          </a:xfrm>
          <a:prstGeom prst="rect">
            <a:avLst/>
          </a:prstGeom>
          <a:noFill/>
        </p:spPr>
      </p:pic>
      <p:sp>
        <p:nvSpPr>
          <p:cNvPr id="6" name="5 CuadroTexto"/>
          <p:cNvSpPr txBox="1"/>
          <p:nvPr/>
        </p:nvSpPr>
        <p:spPr>
          <a:xfrm>
            <a:off x="5652120" y="5445224"/>
            <a:ext cx="792088" cy="369332"/>
          </a:xfrm>
          <a:prstGeom prst="rect">
            <a:avLst/>
          </a:prstGeom>
          <a:noFill/>
        </p:spPr>
        <p:txBody>
          <a:bodyPr wrap="square" rtlCol="0">
            <a:spAutoFit/>
          </a:bodyPr>
          <a:lstStyle/>
          <a:p>
            <a:r>
              <a:rPr lang="es-CL" dirty="0" smtClean="0"/>
              <a:t>A</a:t>
            </a:r>
            <a:endParaRPr lang="es-CL"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695845"/>
          </a:xfrm>
        </p:spPr>
        <p:txBody>
          <a:bodyPr>
            <a:normAutofit fontScale="47500" lnSpcReduction="20000"/>
          </a:bodyPr>
          <a:lstStyle/>
          <a:p>
            <a:pPr>
              <a:buNone/>
            </a:pPr>
            <a:r>
              <a:rPr lang="es-CL" dirty="0" smtClean="0"/>
              <a:t>Habiendo dos superficies en contacto, un objeto cualquiera sobre el suelo, por ejemplo, siempre habrá fuerza de roce. Esta fuerza de roce se subdivide en tres tipos:</a:t>
            </a:r>
          </a:p>
          <a:p>
            <a:endParaRPr lang="es-CL" dirty="0" smtClean="0"/>
          </a:p>
          <a:p>
            <a:pPr>
              <a:buNone/>
            </a:pPr>
            <a:r>
              <a:rPr lang="es-CL" dirty="0" smtClean="0"/>
              <a:t>1.- </a:t>
            </a:r>
            <a:r>
              <a:rPr lang="es-CL" b="1" dirty="0" smtClean="0"/>
              <a:t>Fuerza de roce estática</a:t>
            </a:r>
            <a:r>
              <a:rPr lang="es-CL" dirty="0" smtClean="0"/>
              <a:t>: Es la que se opone a que un objeto inicie un deslizamiento. Depende de la "rugosidad" que hay entre las superficie de contacto entre el objeto y el lugar donde se va a mover. A mayor rugosidad mayor es la fuerza de roce estática, y mayor será el esfuerzo necesario para empezar a mover algo.</a:t>
            </a:r>
          </a:p>
          <a:p>
            <a:endParaRPr lang="es-CL" dirty="0" smtClean="0"/>
          </a:p>
          <a:p>
            <a:endParaRPr lang="es-CL" dirty="0" smtClean="0"/>
          </a:p>
          <a:p>
            <a:endParaRPr lang="es-CL" dirty="0" smtClean="0"/>
          </a:p>
          <a:p>
            <a:endParaRPr lang="es-CL" dirty="0" smtClean="0"/>
          </a:p>
          <a:p>
            <a:pPr>
              <a:buNone/>
            </a:pPr>
            <a:r>
              <a:rPr lang="es-CL" dirty="0" smtClean="0"/>
              <a:t>2.- </a:t>
            </a:r>
            <a:r>
              <a:rPr lang="es-CL" b="1" dirty="0" smtClean="0"/>
              <a:t>Fuerza de roce cinética</a:t>
            </a:r>
            <a:r>
              <a:rPr lang="es-CL" dirty="0" smtClean="0"/>
              <a:t>: Es la que se opone al movimiento de un objeto que ya está en movimiento. Depende, también, de la "rugosidad" que hay entre las superficies de contacto entre el objeto y el lugar donde se está moviendo. A mayor rugosidad mayor es la fuerza de roce cinética, y mayor será el esfuerzo necesario para mantener el movimiento del objeto. Esta fuerza de roce se manifiesta cuando hay movimiento de deslizamiento entre dos superficies.</a:t>
            </a:r>
          </a:p>
          <a:p>
            <a:endParaRPr lang="es-CL" dirty="0" smtClean="0"/>
          </a:p>
          <a:p>
            <a:endParaRPr lang="es-CL" dirty="0" smtClean="0"/>
          </a:p>
          <a:p>
            <a:endParaRPr lang="es-CL" dirty="0" smtClean="0"/>
          </a:p>
          <a:p>
            <a:endParaRPr lang="es-CL" dirty="0" smtClean="0"/>
          </a:p>
          <a:p>
            <a:pPr>
              <a:buNone/>
            </a:pPr>
            <a:r>
              <a:rPr lang="es-CL" dirty="0" smtClean="0"/>
              <a:t>Nota:   siempre se cumple que                           , por lo tanto la fuerza de roce estático </a:t>
            </a:r>
          </a:p>
          <a:p>
            <a:endParaRPr lang="es-CL" dirty="0" smtClean="0"/>
          </a:p>
          <a:p>
            <a:pPr>
              <a:buNone/>
            </a:pPr>
            <a:r>
              <a:rPr lang="es-CL" dirty="0" smtClean="0"/>
              <a:t>máxima es mayor que la fuerza de roce cinético</a:t>
            </a:r>
          </a:p>
          <a:p>
            <a:endParaRPr lang="es-CL" dirty="0" smtClean="0"/>
          </a:p>
          <a:p>
            <a:endParaRPr lang="es-CL" dirty="0" smtClean="0"/>
          </a:p>
          <a:p>
            <a:pPr>
              <a:buNone/>
            </a:pPr>
            <a:r>
              <a:rPr lang="es-CL" dirty="0" smtClean="0"/>
              <a:t>3.- </a:t>
            </a:r>
            <a:r>
              <a:rPr lang="es-CL" b="1" dirty="0" smtClean="0"/>
              <a:t>Fuerza de roce con el aire</a:t>
            </a:r>
            <a:r>
              <a:rPr lang="es-CL" dirty="0" smtClean="0"/>
              <a:t> (fluido en general): Es la que se opone al movimiento de un objeto que está en movimiento en el aire (fluido). Depende de dos factores; la velocidad del objeto y la forma aerodinámica del objeto. </a:t>
            </a:r>
          </a:p>
          <a:p>
            <a:endParaRPr lang="es-CL" dirty="0"/>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L"/>
          </a:p>
        </p:txBody>
      </p:sp>
      <p:pic>
        <p:nvPicPr>
          <p:cNvPr id="3073"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347864" y="1916832"/>
            <a:ext cx="1224136" cy="3654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07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L"/>
          </a:p>
        </p:txBody>
      </p:sp>
      <p:pic>
        <p:nvPicPr>
          <p:cNvPr id="3075"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347864" y="3645024"/>
            <a:ext cx="1296144" cy="4093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07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L"/>
          </a:p>
        </p:txBody>
      </p:sp>
      <p:pic>
        <p:nvPicPr>
          <p:cNvPr id="3077"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347864" y="4293096"/>
            <a:ext cx="1080120" cy="2880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CL" sz="2000" dirty="0" smtClean="0"/>
              <a:t>Fuerza Tensión</a:t>
            </a:r>
            <a:endParaRPr lang="es-CL" sz="2000" dirty="0"/>
          </a:p>
        </p:txBody>
      </p:sp>
      <p:pic>
        <p:nvPicPr>
          <p:cNvPr id="134146" name="Picture 2" descr="http://genesis.uag.mx/edmedia/material/fisica/fig22.jpg"/>
          <p:cNvPicPr>
            <a:picLocks noChangeAspect="1" noChangeArrowheads="1"/>
          </p:cNvPicPr>
          <p:nvPr/>
        </p:nvPicPr>
        <p:blipFill>
          <a:blip r:embed="rId2" cstate="print"/>
          <a:srcRect/>
          <a:stretch>
            <a:fillRect/>
          </a:stretch>
        </p:blipFill>
        <p:spPr bwMode="auto">
          <a:xfrm>
            <a:off x="2483768" y="3284984"/>
            <a:ext cx="3114675" cy="2466975"/>
          </a:xfrm>
          <a:prstGeom prst="rect">
            <a:avLst/>
          </a:prstGeom>
          <a:noFill/>
        </p:spPr>
      </p:pic>
      <p:sp>
        <p:nvSpPr>
          <p:cNvPr id="3" name="2 Marcador de contenido"/>
          <p:cNvSpPr>
            <a:spLocks noGrp="1"/>
          </p:cNvSpPr>
          <p:nvPr>
            <p:ph idx="1"/>
          </p:nvPr>
        </p:nvSpPr>
        <p:spPr>
          <a:xfrm>
            <a:off x="457200" y="1340769"/>
            <a:ext cx="8229600" cy="1944216"/>
          </a:xfrm>
        </p:spPr>
        <p:txBody>
          <a:bodyPr>
            <a:normAutofit fontScale="32500" lnSpcReduction="20000"/>
          </a:bodyPr>
          <a:lstStyle/>
          <a:p>
            <a:pPr fontAlgn="base">
              <a:buNone/>
            </a:pPr>
            <a:r>
              <a:rPr lang="es-CL" sz="4500" dirty="0" smtClean="0"/>
              <a:t>Se conoce como </a:t>
            </a:r>
            <a:r>
              <a:rPr lang="es-CL" sz="4500" b="1" dirty="0" smtClean="0"/>
              <a:t>fuerza de tensión</a:t>
            </a:r>
            <a:r>
              <a:rPr lang="es-CL" sz="4500" dirty="0" smtClean="0"/>
              <a:t> a la fuerza que, aplicada a un cuerpo elástico, tiende a producirle una tensión. Existen diversas definiciones de tensión, de acuerdo a la rama del conocimiento.</a:t>
            </a:r>
          </a:p>
          <a:p>
            <a:pPr fontAlgn="base">
              <a:buNone/>
            </a:pPr>
            <a:r>
              <a:rPr lang="es-CL" sz="4500" dirty="0" smtClean="0"/>
              <a:t>Las cuerdas, por ejemplo, permiten transmitir fuerzas de un cuerpo a otro. Cuando en los extremos de una cuerda se aplican dos fuerzas iguales y contrarias, la cuerda se pone tensa. Las fuerzas de tensión son, en definitiva, </a:t>
            </a:r>
            <a:r>
              <a:rPr lang="es-CL" sz="4500" b="1" dirty="0" smtClean="0"/>
              <a:t>cada una de estas fuerzas que soporta la cuerda sin romperse</a:t>
            </a:r>
            <a:r>
              <a:rPr lang="es-CL" sz="4500" dirty="0" smtClean="0"/>
              <a:t>.</a:t>
            </a:r>
          </a:p>
          <a:p>
            <a:pPr>
              <a:buNone/>
            </a:pPr>
            <a:r>
              <a:rPr lang="es-CL" dirty="0" smtClean="0"/>
              <a:t/>
            </a:r>
            <a:br>
              <a:rPr lang="es-CL" dirty="0" smtClean="0"/>
            </a:br>
            <a:r>
              <a:rPr lang="es-CL" dirty="0" smtClean="0"/>
              <a:t/>
            </a:r>
            <a:br>
              <a:rPr lang="es-CL" dirty="0" smtClean="0"/>
            </a:br>
            <a:endParaRPr lang="es-CL" dirty="0"/>
          </a:p>
        </p:txBody>
      </p:sp>
      <p:cxnSp>
        <p:nvCxnSpPr>
          <p:cNvPr id="6" name="5 Conector recto de flecha"/>
          <p:cNvCxnSpPr/>
          <p:nvPr/>
        </p:nvCxnSpPr>
        <p:spPr>
          <a:xfrm flipV="1">
            <a:off x="3635896" y="4581128"/>
            <a:ext cx="0" cy="72008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7" name="6 Conector recto de flecha"/>
          <p:cNvCxnSpPr/>
          <p:nvPr/>
        </p:nvCxnSpPr>
        <p:spPr>
          <a:xfrm flipV="1">
            <a:off x="4211960" y="4077072"/>
            <a:ext cx="0" cy="72008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4644008" y="4509120"/>
            <a:ext cx="453970" cy="369332"/>
          </a:xfrm>
          <a:prstGeom prst="rect">
            <a:avLst/>
          </a:prstGeom>
          <a:noFill/>
        </p:spPr>
        <p:txBody>
          <a:bodyPr wrap="none" rtlCol="0">
            <a:spAutoFit/>
          </a:bodyPr>
          <a:lstStyle/>
          <a:p>
            <a:r>
              <a:rPr lang="es-CL" dirty="0" smtClean="0">
                <a:solidFill>
                  <a:schemeClr val="bg1"/>
                </a:solidFill>
              </a:rPr>
              <a:t>T2</a:t>
            </a:r>
            <a:endParaRPr lang="es-CL" dirty="0">
              <a:solidFill>
                <a:schemeClr val="bg1"/>
              </a:solidFill>
            </a:endParaRPr>
          </a:p>
        </p:txBody>
      </p:sp>
      <p:sp>
        <p:nvSpPr>
          <p:cNvPr id="9" name="8 Rectángulo"/>
          <p:cNvSpPr/>
          <p:nvPr/>
        </p:nvSpPr>
        <p:spPr>
          <a:xfrm>
            <a:off x="2771800" y="4725144"/>
            <a:ext cx="453970" cy="369332"/>
          </a:xfrm>
          <a:prstGeom prst="rect">
            <a:avLst/>
          </a:prstGeom>
        </p:spPr>
        <p:txBody>
          <a:bodyPr wrap="none">
            <a:spAutoFit/>
          </a:bodyPr>
          <a:lstStyle/>
          <a:p>
            <a:r>
              <a:rPr lang="es-CL" dirty="0" smtClean="0">
                <a:solidFill>
                  <a:schemeClr val="bg1"/>
                </a:solidFill>
              </a:rPr>
              <a:t>T1</a:t>
            </a:r>
            <a:endParaRPr lang="es-CL" dirty="0">
              <a:solidFill>
                <a:schemeClr val="bg1"/>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p:cNvPicPr>
            <a:picLocks noChangeAspect="1" noChangeArrowheads="1"/>
          </p:cNvPicPr>
          <p:nvPr/>
        </p:nvPicPr>
        <p:blipFill>
          <a:blip r:embed="rId2" cstate="print"/>
          <a:srcRect/>
          <a:stretch>
            <a:fillRect/>
          </a:stretch>
        </p:blipFill>
        <p:spPr bwMode="auto">
          <a:xfrm>
            <a:off x="1676400" y="1828800"/>
            <a:ext cx="5791200" cy="3200400"/>
          </a:xfrm>
          <a:prstGeom prst="rect">
            <a:avLst/>
          </a:prstGeom>
          <a:noFill/>
          <a:ln w="9525">
            <a:noFill/>
            <a:miter lim="800000"/>
            <a:headEnd/>
            <a:tailEnd/>
          </a:ln>
        </p:spPr>
      </p:pic>
      <p:sp>
        <p:nvSpPr>
          <p:cNvPr id="3" name="2 Marcador de contenido"/>
          <p:cNvSpPr>
            <a:spLocks noGrp="1"/>
          </p:cNvSpPr>
          <p:nvPr>
            <p:ph idx="1"/>
          </p:nvPr>
        </p:nvSpPr>
        <p:spPr>
          <a:xfrm>
            <a:off x="457200" y="476673"/>
            <a:ext cx="8229600" cy="432048"/>
          </a:xfrm>
        </p:spPr>
        <p:txBody>
          <a:bodyPr>
            <a:normAutofit fontScale="25000" lnSpcReduction="20000"/>
          </a:bodyPr>
          <a:lstStyle/>
          <a:p>
            <a:pPr>
              <a:buNone/>
            </a:pPr>
            <a:r>
              <a:rPr lang="es-CL" sz="8000" dirty="0" smtClean="0"/>
              <a:t>Dibuje las fuerzas que actúan sobre  la caja  de la figura:</a:t>
            </a:r>
          </a:p>
          <a:p>
            <a:pPr>
              <a:buNone/>
            </a:pPr>
            <a:endParaRPr lang="es-CL" sz="2000" dirty="0" smtClean="0"/>
          </a:p>
          <a:p>
            <a:pPr>
              <a:buNone/>
            </a:pPr>
            <a:r>
              <a:rPr lang="es-CL" sz="2000" dirty="0" smtClean="0"/>
              <a:t>                                            </a:t>
            </a:r>
          </a:p>
          <a:p>
            <a:pPr>
              <a:buNone/>
            </a:pPr>
            <a:endParaRPr lang="es-CL" sz="2000" dirty="0" smtClean="0"/>
          </a:p>
          <a:p>
            <a:pPr>
              <a:buNone/>
            </a:pPr>
            <a:endParaRPr lang="es-CL" sz="2000" dirty="0" smtClean="0"/>
          </a:p>
          <a:p>
            <a:pPr>
              <a:buNone/>
            </a:pPr>
            <a:endParaRPr lang="es-CL" sz="2000" dirty="0" smtClean="0"/>
          </a:p>
          <a:p>
            <a:pPr>
              <a:buNone/>
            </a:pPr>
            <a:endParaRPr lang="es-CL" sz="2000" dirty="0" smtClean="0"/>
          </a:p>
          <a:p>
            <a:pPr>
              <a:buNone/>
            </a:pPr>
            <a:r>
              <a:rPr lang="es-CL" sz="2000" dirty="0" smtClean="0"/>
              <a:t>    </a:t>
            </a:r>
          </a:p>
          <a:p>
            <a:pPr>
              <a:buNone/>
            </a:pPr>
            <a:endParaRPr lang="es-CL" sz="2000" dirty="0" smtClean="0"/>
          </a:p>
          <a:p>
            <a:pPr>
              <a:buNone/>
            </a:pPr>
            <a:endParaRPr lang="es-CL" sz="2000" dirty="0" smtClean="0"/>
          </a:p>
          <a:p>
            <a:pPr>
              <a:buNone/>
            </a:pPr>
            <a:endParaRPr lang="es-CL" sz="2000" dirty="0" smtClean="0"/>
          </a:p>
          <a:p>
            <a:pPr>
              <a:buNone/>
            </a:pPr>
            <a:r>
              <a:rPr lang="es-CL" sz="2000" dirty="0" smtClean="0"/>
              <a:t>                                                                          </a:t>
            </a:r>
          </a:p>
          <a:p>
            <a:pPr>
              <a:buNone/>
            </a:pPr>
            <a:endParaRPr lang="es-CL" sz="2000" dirty="0" smtClean="0"/>
          </a:p>
          <a:p>
            <a:pPr>
              <a:buNone/>
            </a:pPr>
            <a:endParaRPr lang="es-CL" sz="2000" dirty="0" smtClean="0"/>
          </a:p>
          <a:p>
            <a:pPr>
              <a:buNone/>
            </a:pPr>
            <a:endParaRPr lang="es-CL" sz="2000" dirty="0" smtClean="0"/>
          </a:p>
          <a:p>
            <a:pPr>
              <a:buNone/>
            </a:pPr>
            <a:r>
              <a:rPr lang="es-CL" sz="2000" dirty="0" smtClean="0"/>
              <a:t>                                              </a:t>
            </a:r>
          </a:p>
        </p:txBody>
      </p:sp>
      <p:cxnSp>
        <p:nvCxnSpPr>
          <p:cNvPr id="9" name="8 Conector recto de flecha"/>
          <p:cNvCxnSpPr/>
          <p:nvPr/>
        </p:nvCxnSpPr>
        <p:spPr>
          <a:xfrm flipH="1">
            <a:off x="2051720" y="3140968"/>
            <a:ext cx="136815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p:nvPr/>
        </p:nvCxnSpPr>
        <p:spPr>
          <a:xfrm>
            <a:off x="4292352" y="4805536"/>
            <a:ext cx="144016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p:nvPr/>
        </p:nvCxnSpPr>
        <p:spPr>
          <a:xfrm flipV="1">
            <a:off x="4067944" y="1340768"/>
            <a:ext cx="0" cy="194421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p:nvPr/>
        </p:nvCxnSpPr>
        <p:spPr>
          <a:xfrm>
            <a:off x="4067944" y="3429000"/>
            <a:ext cx="0" cy="23042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6" name="15 CuadroTexto"/>
          <p:cNvSpPr txBox="1"/>
          <p:nvPr/>
        </p:nvSpPr>
        <p:spPr>
          <a:xfrm>
            <a:off x="3923928" y="980728"/>
            <a:ext cx="1710725" cy="369332"/>
          </a:xfrm>
          <a:prstGeom prst="rect">
            <a:avLst/>
          </a:prstGeom>
          <a:noFill/>
        </p:spPr>
        <p:txBody>
          <a:bodyPr wrap="none" rtlCol="0">
            <a:spAutoFit/>
          </a:bodyPr>
          <a:lstStyle/>
          <a:p>
            <a:r>
              <a:rPr lang="es-CL" dirty="0" smtClean="0"/>
              <a:t>Fuerza Normal</a:t>
            </a:r>
            <a:endParaRPr lang="es-CL" dirty="0"/>
          </a:p>
        </p:txBody>
      </p:sp>
      <p:sp>
        <p:nvSpPr>
          <p:cNvPr id="17" name="16 CuadroTexto"/>
          <p:cNvSpPr txBox="1"/>
          <p:nvPr/>
        </p:nvSpPr>
        <p:spPr>
          <a:xfrm>
            <a:off x="1475656" y="3212976"/>
            <a:ext cx="2044149" cy="369332"/>
          </a:xfrm>
          <a:prstGeom prst="rect">
            <a:avLst/>
          </a:prstGeom>
          <a:noFill/>
        </p:spPr>
        <p:txBody>
          <a:bodyPr wrap="square" rtlCol="0">
            <a:spAutoFit/>
          </a:bodyPr>
          <a:lstStyle/>
          <a:p>
            <a:r>
              <a:rPr lang="es-CL" dirty="0" smtClean="0"/>
              <a:t>Fuerza de empuje</a:t>
            </a:r>
            <a:endParaRPr lang="es-CL" dirty="0"/>
          </a:p>
        </p:txBody>
      </p:sp>
      <p:sp>
        <p:nvSpPr>
          <p:cNvPr id="18" name="17 CuadroTexto"/>
          <p:cNvSpPr txBox="1"/>
          <p:nvPr/>
        </p:nvSpPr>
        <p:spPr>
          <a:xfrm>
            <a:off x="4211960" y="5949280"/>
            <a:ext cx="2012089" cy="369332"/>
          </a:xfrm>
          <a:prstGeom prst="rect">
            <a:avLst/>
          </a:prstGeom>
          <a:noFill/>
        </p:spPr>
        <p:txBody>
          <a:bodyPr wrap="none" rtlCol="0">
            <a:spAutoFit/>
          </a:bodyPr>
          <a:lstStyle/>
          <a:p>
            <a:r>
              <a:rPr lang="es-CL" dirty="0" smtClean="0"/>
              <a:t>Fuerza Peso =mg</a:t>
            </a:r>
            <a:endParaRPr lang="es-CL" dirty="0"/>
          </a:p>
        </p:txBody>
      </p:sp>
      <p:sp>
        <p:nvSpPr>
          <p:cNvPr id="19" name="18 CuadroTexto"/>
          <p:cNvSpPr txBox="1"/>
          <p:nvPr/>
        </p:nvSpPr>
        <p:spPr>
          <a:xfrm>
            <a:off x="5580112" y="5157192"/>
            <a:ext cx="1736373" cy="369332"/>
          </a:xfrm>
          <a:prstGeom prst="rect">
            <a:avLst/>
          </a:prstGeom>
          <a:noFill/>
        </p:spPr>
        <p:txBody>
          <a:bodyPr wrap="none" rtlCol="0">
            <a:spAutoFit/>
          </a:bodyPr>
          <a:lstStyle/>
          <a:p>
            <a:r>
              <a:rPr lang="es-CL" dirty="0" smtClean="0"/>
              <a:t>Fuerza de roce</a:t>
            </a:r>
            <a:endParaRPr lang="es-CL" dirty="0"/>
          </a:p>
        </p:txBody>
      </p:sp>
      <p:sp>
        <p:nvSpPr>
          <p:cNvPr id="20" name="19 CuadroTexto"/>
          <p:cNvSpPr txBox="1"/>
          <p:nvPr/>
        </p:nvSpPr>
        <p:spPr>
          <a:xfrm>
            <a:off x="755576" y="5661248"/>
            <a:ext cx="1728192" cy="646331"/>
          </a:xfrm>
          <a:prstGeom prst="rect">
            <a:avLst/>
          </a:prstGeom>
          <a:noFill/>
        </p:spPr>
        <p:txBody>
          <a:bodyPr wrap="square" rtlCol="0">
            <a:spAutoFit/>
          </a:bodyPr>
          <a:lstStyle/>
          <a:p>
            <a:r>
              <a:rPr lang="es-CL" dirty="0" smtClean="0">
                <a:hlinkClick r:id="rId3" action="ppaction://hlinkfile"/>
              </a:rPr>
              <a:t>Ver video resumen</a:t>
            </a:r>
            <a:endParaRPr lang="es-CL"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133122"/>
                                        </p:tgtEl>
                                        <p:attrNameLst>
                                          <p:attrName>style.visibility</p:attrName>
                                        </p:attrNameLst>
                                      </p:cBhvr>
                                      <p:to>
                                        <p:strVal val="visible"/>
                                      </p:to>
                                    </p:set>
                                    <p:animEffect transition="in" filter="plus(in)">
                                      <p:cBhvr>
                                        <p:cTn id="12" dur="2000"/>
                                        <p:tgtEl>
                                          <p:spTgt spid="13312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ox(i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box(in)">
                                      <p:cBhvr>
                                        <p:cTn id="22" dur="500"/>
                                        <p:tgtEl>
                                          <p:spTgt spid="1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ox(i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7">
                                            <p:txEl>
                                              <p:pRg st="0" end="0"/>
                                            </p:txEl>
                                          </p:spTgt>
                                        </p:tgtEl>
                                        <p:attrNameLst>
                                          <p:attrName>style.visibility</p:attrName>
                                        </p:attrNameLst>
                                      </p:cBhvr>
                                      <p:to>
                                        <p:strVal val="visible"/>
                                      </p:to>
                                    </p:set>
                                    <p:animEffect transition="in" filter="box(in)">
                                      <p:cBhvr>
                                        <p:cTn id="32" dur="500"/>
                                        <p:tgtEl>
                                          <p:spTgt spid="1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ox(i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ox(in)">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ox(in)">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19">
                                            <p:txEl>
                                              <p:pRg st="0" end="0"/>
                                            </p:txEl>
                                          </p:spTgt>
                                        </p:tgtEl>
                                        <p:attrNameLst>
                                          <p:attrName>style.visibility</p:attrName>
                                        </p:attrNameLst>
                                      </p:cBhvr>
                                      <p:to>
                                        <p:strVal val="visible"/>
                                      </p:to>
                                    </p:set>
                                    <p:animEffect transition="in" filter="box(in)">
                                      <p:cBhvr>
                                        <p:cTn id="52"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6261" name="Picture 5" descr="accion2"/>
          <p:cNvPicPr>
            <a:picLocks noGrp="1" noChangeAspect="1" noChangeArrowheads="1"/>
          </p:cNvPicPr>
          <p:nvPr>
            <p:ph/>
          </p:nvPr>
        </p:nvPicPr>
        <p:blipFill>
          <a:blip r:embed="rId2" cstate="print"/>
          <a:srcRect/>
          <a:stretch>
            <a:fillRect/>
          </a:stretch>
        </p:blipFill>
        <p:spPr>
          <a:xfrm>
            <a:off x="611188" y="908050"/>
            <a:ext cx="4076700" cy="5184775"/>
          </a:xfrm>
          <a:noFill/>
          <a:ln w="38100">
            <a:pattFill prst="pct5">
              <a:fgClr>
                <a:schemeClr val="bg1"/>
              </a:fgClr>
              <a:bgClr>
                <a:schemeClr val="accent1"/>
              </a:bgClr>
            </a:pattFill>
          </a:ln>
        </p:spPr>
      </p:pic>
      <p:sp>
        <p:nvSpPr>
          <p:cNvPr id="96262" name="Text Box 6"/>
          <p:cNvSpPr txBox="1">
            <a:spLocks noChangeArrowheads="1"/>
          </p:cNvSpPr>
          <p:nvPr/>
        </p:nvSpPr>
        <p:spPr bwMode="auto">
          <a:xfrm>
            <a:off x="5003800" y="2420938"/>
            <a:ext cx="3752850" cy="1766887"/>
          </a:xfrm>
          <a:prstGeom prst="rect">
            <a:avLst/>
          </a:prstGeom>
          <a:noFill/>
          <a:ln w="9525">
            <a:noFill/>
            <a:miter lim="800000"/>
            <a:headEnd/>
            <a:tailEnd/>
          </a:ln>
          <a:effectLst/>
        </p:spPr>
        <p:txBody>
          <a:bodyPr>
            <a:spAutoFit/>
          </a:bodyPr>
          <a:lstStyle/>
          <a:p>
            <a:r>
              <a:rPr lang="es-CL" sz="2200">
                <a:effectLst>
                  <a:outerShdw blurRad="38100" dist="38100" dir="2700000" algn="tl">
                    <a:srgbClr val="000000"/>
                  </a:outerShdw>
                </a:effectLst>
              </a:rPr>
              <a:t>“Principia” Libro escrito por Isaac Newton en latín que contiene las leyes de inercia, de la fuerza y de acción y reacción. </a:t>
            </a:r>
            <a:endParaRPr lang="es-ES" sz="2200">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8" name="Rectangle 4"/>
          <p:cNvSpPr>
            <a:spLocks noGrp="1" noChangeArrowheads="1"/>
          </p:cNvSpPr>
          <p:nvPr>
            <p:ph type="ctrTitle"/>
          </p:nvPr>
        </p:nvSpPr>
        <p:spPr>
          <a:xfrm>
            <a:off x="464234" y="381001"/>
            <a:ext cx="8229600" cy="815751"/>
          </a:xfrm>
        </p:spPr>
        <p:txBody>
          <a:bodyPr>
            <a:normAutofit fontScale="90000"/>
          </a:bodyPr>
          <a:lstStyle/>
          <a:p>
            <a:pPr algn="ctr"/>
            <a:r>
              <a:rPr lang="es-CL" dirty="0"/>
              <a:t>Fuerza</a:t>
            </a:r>
            <a:endParaRPr lang="es-ES" dirty="0"/>
          </a:p>
        </p:txBody>
      </p:sp>
      <p:sp>
        <p:nvSpPr>
          <p:cNvPr id="72709" name="Rectangle 5"/>
          <p:cNvSpPr>
            <a:spLocks noGrp="1" noChangeArrowheads="1"/>
          </p:cNvSpPr>
          <p:nvPr>
            <p:ph type="subTitle" idx="1"/>
          </p:nvPr>
        </p:nvSpPr>
        <p:spPr>
          <a:xfrm>
            <a:off x="323528" y="1628800"/>
            <a:ext cx="8370306" cy="5229200"/>
          </a:xfrm>
        </p:spPr>
        <p:txBody>
          <a:bodyPr>
            <a:normAutofit/>
          </a:bodyPr>
          <a:lstStyle/>
          <a:p>
            <a:pPr algn="just"/>
            <a:r>
              <a:rPr lang="es-CL" sz="1800" dirty="0" smtClean="0"/>
              <a:t>Una fuerza al actuar sobre un cuerpo, podría tener dos efectos: una deformación y/o una aceleración.</a:t>
            </a:r>
          </a:p>
          <a:p>
            <a:pPr algn="just"/>
            <a:r>
              <a:rPr lang="es-CL" sz="1800" dirty="0" smtClean="0"/>
              <a:t>Al dibujar una fuerza siempre la haremos saliendo del cuerpo:</a:t>
            </a:r>
          </a:p>
          <a:p>
            <a:pPr algn="just"/>
            <a:endParaRPr lang="es-CL" sz="1800" dirty="0" smtClean="0"/>
          </a:p>
          <a:p>
            <a:pPr algn="just"/>
            <a:endParaRPr lang="es-CL" sz="1800" dirty="0" smtClean="0"/>
          </a:p>
          <a:p>
            <a:pPr algn="just"/>
            <a:r>
              <a:rPr lang="es-CL" sz="1800" dirty="0" smtClean="0"/>
              <a:t>Ejemplo:         </a:t>
            </a:r>
          </a:p>
          <a:p>
            <a:pPr algn="just"/>
            <a:endParaRPr lang="es-CL" sz="1800" dirty="0" smtClean="0"/>
          </a:p>
          <a:p>
            <a:pPr algn="just"/>
            <a:endParaRPr lang="es-CL" sz="1800" dirty="0" smtClean="0"/>
          </a:p>
          <a:p>
            <a:pPr algn="just"/>
            <a:endParaRPr lang="es-CL" sz="1800" dirty="0" smtClean="0"/>
          </a:p>
          <a:p>
            <a:pPr algn="just"/>
            <a:endParaRPr lang="es-CL" sz="1800" dirty="0" smtClean="0"/>
          </a:p>
          <a:p>
            <a:pPr algn="just"/>
            <a:endParaRPr lang="es-CL" sz="1800" dirty="0" smtClean="0"/>
          </a:p>
          <a:p>
            <a:pPr algn="just"/>
            <a:endParaRPr lang="es-CL" sz="1800" dirty="0" smtClean="0"/>
          </a:p>
          <a:p>
            <a:pPr algn="just"/>
            <a:endParaRPr lang="es-CL" sz="1800" dirty="0" smtClean="0"/>
          </a:p>
          <a:p>
            <a:pPr algn="just"/>
            <a:endParaRPr lang="es-CL" sz="1800" dirty="0" smtClean="0"/>
          </a:p>
          <a:p>
            <a:pPr algn="just"/>
            <a:endParaRPr lang="es-CL" sz="1800" dirty="0"/>
          </a:p>
        </p:txBody>
      </p:sp>
      <p:sp>
        <p:nvSpPr>
          <p:cNvPr id="6" name="5 Rectángulo"/>
          <p:cNvSpPr/>
          <p:nvPr/>
        </p:nvSpPr>
        <p:spPr>
          <a:xfrm>
            <a:off x="2411760" y="3573016"/>
            <a:ext cx="2376264"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cxnSp>
        <p:nvCxnSpPr>
          <p:cNvPr id="8" name="7 Conector recto de flecha"/>
          <p:cNvCxnSpPr/>
          <p:nvPr/>
        </p:nvCxnSpPr>
        <p:spPr>
          <a:xfrm>
            <a:off x="3635896" y="3933056"/>
            <a:ext cx="2664296"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9" name="8 CuadroTexto"/>
          <p:cNvSpPr txBox="1"/>
          <p:nvPr/>
        </p:nvSpPr>
        <p:spPr>
          <a:xfrm>
            <a:off x="6300192" y="3573016"/>
            <a:ext cx="576064" cy="369332"/>
          </a:xfrm>
          <a:prstGeom prst="rect">
            <a:avLst/>
          </a:prstGeom>
          <a:noFill/>
        </p:spPr>
        <p:txBody>
          <a:bodyPr wrap="square" rtlCol="0">
            <a:spAutoFit/>
          </a:bodyPr>
          <a:lstStyle/>
          <a:p>
            <a:r>
              <a:rPr lang="es-CL" dirty="0" smtClean="0"/>
              <a:t>F</a:t>
            </a:r>
            <a:endParaRPr lang="es-CL" dirty="0"/>
          </a:p>
        </p:txBody>
      </p:sp>
      <p:sp>
        <p:nvSpPr>
          <p:cNvPr id="11" name="10 CuadroTexto"/>
          <p:cNvSpPr txBox="1"/>
          <p:nvPr/>
        </p:nvSpPr>
        <p:spPr>
          <a:xfrm>
            <a:off x="251521" y="4581128"/>
            <a:ext cx="8640959" cy="923330"/>
          </a:xfrm>
          <a:prstGeom prst="rect">
            <a:avLst/>
          </a:prstGeom>
          <a:noFill/>
        </p:spPr>
        <p:txBody>
          <a:bodyPr wrap="square" rtlCol="0">
            <a:spAutoFit/>
          </a:bodyPr>
          <a:lstStyle/>
          <a:p>
            <a:r>
              <a:rPr lang="es-CL" dirty="0" smtClean="0"/>
              <a:t>Para nuestros propósitos solo es importante la masa del cuerpo y lo consideraremos  como una masa puntual sin dimensiones por ello la fuerza solo producirá la traslación de este.</a:t>
            </a:r>
            <a:endParaRPr lang="es-CL"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algn="ctr"/>
            <a:r>
              <a:rPr lang="es-CL" dirty="0"/>
              <a:t>Definición de Fuerza</a:t>
            </a:r>
            <a:endParaRPr lang="es-ES" dirty="0"/>
          </a:p>
        </p:txBody>
      </p:sp>
      <p:sp>
        <p:nvSpPr>
          <p:cNvPr id="62467" name="Rectangle 3"/>
          <p:cNvSpPr>
            <a:spLocks noGrp="1" noChangeArrowheads="1"/>
          </p:cNvSpPr>
          <p:nvPr>
            <p:ph idx="1"/>
          </p:nvPr>
        </p:nvSpPr>
        <p:spPr>
          <a:xfrm>
            <a:off x="457200" y="1646237"/>
            <a:ext cx="8229600" cy="2070795"/>
          </a:xfrm>
        </p:spPr>
        <p:txBody>
          <a:bodyPr>
            <a:normAutofit lnSpcReduction="10000"/>
          </a:bodyPr>
          <a:lstStyle/>
          <a:p>
            <a:r>
              <a:rPr lang="es-ES" sz="1800" dirty="0"/>
              <a:t>Se denomina fuerza a </a:t>
            </a:r>
            <a:r>
              <a:rPr lang="es-ES" sz="1800" dirty="0" smtClean="0"/>
              <a:t>una modelación de una interacción entre cuerpos, cuando la acción reciproca entre cuerpos termina también  deja de actuar la fuerza. La fuerza no es una propiedad delos cuerpos ni esta en ellos, sino que los cuerpos tienen la capacidad para ejercer fuerzas.</a:t>
            </a:r>
            <a:endParaRPr lang="es-ES" sz="1800" dirty="0"/>
          </a:p>
          <a:p>
            <a:r>
              <a:rPr lang="es-CL" sz="1800" dirty="0" smtClean="0"/>
              <a:t>*</a:t>
            </a:r>
            <a:r>
              <a:rPr lang="es-CL" sz="1800" dirty="0"/>
              <a:t>Fuerza es </a:t>
            </a:r>
            <a:r>
              <a:rPr lang="es-CL" sz="1800" dirty="0" smtClean="0"/>
              <a:t>una </a:t>
            </a:r>
            <a:r>
              <a:rPr lang="es-CL" sz="1800" dirty="0"/>
              <a:t>cantidad </a:t>
            </a:r>
            <a:r>
              <a:rPr lang="es-CL" sz="1800" dirty="0" smtClean="0"/>
              <a:t>vectorial</a:t>
            </a:r>
          </a:p>
          <a:p>
            <a:endParaRPr lang="es-CL" sz="1800" dirty="0" smtClean="0"/>
          </a:p>
          <a:p>
            <a:endParaRPr lang="es-CL" sz="1800" dirty="0" smtClean="0"/>
          </a:p>
          <a:p>
            <a:r>
              <a:rPr lang="es-CL" sz="1800" dirty="0" smtClean="0"/>
              <a:t>Clasificación  de las fuerzas:</a:t>
            </a:r>
          </a:p>
          <a:p>
            <a:endParaRPr lang="es-CL" sz="1800" dirty="0" smtClean="0"/>
          </a:p>
          <a:p>
            <a:endParaRPr lang="es-ES" sz="1800" dirty="0"/>
          </a:p>
        </p:txBody>
      </p:sp>
      <p:pic>
        <p:nvPicPr>
          <p:cNvPr id="62472" name="Picture 8"/>
          <p:cNvPicPr>
            <a:picLocks noChangeAspect="1" noChangeArrowheads="1"/>
          </p:cNvPicPr>
          <p:nvPr/>
        </p:nvPicPr>
        <p:blipFill>
          <a:blip r:embed="rId2" cstate="print"/>
          <a:srcRect/>
          <a:stretch>
            <a:fillRect/>
          </a:stretch>
        </p:blipFill>
        <p:spPr bwMode="auto">
          <a:xfrm>
            <a:off x="5796136" y="3068960"/>
            <a:ext cx="2324100" cy="2428875"/>
          </a:xfrm>
          <a:prstGeom prst="rect">
            <a:avLst/>
          </a:prstGeom>
          <a:noFill/>
          <a:ln w="9525">
            <a:noFill/>
            <a:miter lim="800000"/>
            <a:headEnd/>
            <a:tailEnd/>
          </a:ln>
        </p:spPr>
      </p:pic>
      <p:graphicFrame>
        <p:nvGraphicFramePr>
          <p:cNvPr id="10" name="9 Diagrama"/>
          <p:cNvGraphicFramePr/>
          <p:nvPr/>
        </p:nvGraphicFramePr>
        <p:xfrm>
          <a:off x="1043608" y="3861048"/>
          <a:ext cx="3600400" cy="1772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57200" y="253536"/>
            <a:ext cx="8229600" cy="511168"/>
          </a:xfrm>
        </p:spPr>
        <p:txBody>
          <a:bodyPr>
            <a:normAutofit/>
          </a:bodyPr>
          <a:lstStyle/>
          <a:p>
            <a:pPr algn="ctr"/>
            <a:r>
              <a:rPr lang="es-CL" sz="2000" dirty="0"/>
              <a:t>Unidad de medida de la fuerza</a:t>
            </a:r>
            <a:endParaRPr lang="es-ES" sz="2000" dirty="0"/>
          </a:p>
        </p:txBody>
      </p:sp>
      <p:sp>
        <p:nvSpPr>
          <p:cNvPr id="82947" name="Rectangle 3"/>
          <p:cNvSpPr>
            <a:spLocks noGrp="1" noChangeArrowheads="1"/>
          </p:cNvSpPr>
          <p:nvPr>
            <p:ph idx="1"/>
          </p:nvPr>
        </p:nvSpPr>
        <p:spPr>
          <a:xfrm>
            <a:off x="457200" y="764705"/>
            <a:ext cx="8229600" cy="1872207"/>
          </a:xfrm>
        </p:spPr>
        <p:txBody>
          <a:bodyPr/>
          <a:lstStyle/>
          <a:p>
            <a:r>
              <a:rPr lang="es-CL" sz="1800" dirty="0"/>
              <a:t>La fuerza (F) se mide en Newton (N), unidad de medida igual a </a:t>
            </a:r>
            <a:r>
              <a:rPr lang="es-CL" sz="1800" dirty="0" err="1"/>
              <a:t>Kg·m</a:t>
            </a:r>
            <a:r>
              <a:rPr lang="es-CL" sz="1800" dirty="0"/>
              <a:t>/s</a:t>
            </a:r>
            <a:r>
              <a:rPr lang="en-US" sz="1800" dirty="0">
                <a:cs typeface="Arial" pitchFamily="34" charset="0"/>
              </a:rPr>
              <a:t>², </a:t>
            </a:r>
            <a:r>
              <a:rPr lang="en-US" sz="1800" dirty="0" err="1">
                <a:cs typeface="Arial" pitchFamily="34" charset="0"/>
              </a:rPr>
              <a:t>porque</a:t>
            </a:r>
            <a:r>
              <a:rPr lang="en-US" sz="1800" dirty="0">
                <a:cs typeface="Arial" pitchFamily="34" charset="0"/>
              </a:rPr>
              <a:t>:</a:t>
            </a:r>
          </a:p>
          <a:p>
            <a:pPr algn="ctr">
              <a:buFont typeface="Wingdings" pitchFamily="2" charset="2"/>
              <a:buNone/>
            </a:pPr>
            <a:r>
              <a:rPr lang="en-US" sz="1800" dirty="0">
                <a:cs typeface="Arial" pitchFamily="34" charset="0"/>
              </a:rPr>
              <a:t>(N) = (Kg) · (m/</a:t>
            </a:r>
            <a:r>
              <a:rPr lang="es-CL" sz="1800" dirty="0"/>
              <a:t>s</a:t>
            </a:r>
            <a:r>
              <a:rPr lang="en-US" sz="1800" dirty="0">
                <a:cs typeface="Arial" pitchFamily="34" charset="0"/>
              </a:rPr>
              <a:t>²</a:t>
            </a:r>
            <a:r>
              <a:rPr lang="en-US" sz="1800" dirty="0" smtClean="0">
                <a:cs typeface="Arial" pitchFamily="34" charset="0"/>
              </a:rPr>
              <a:t>)</a:t>
            </a:r>
          </a:p>
          <a:p>
            <a:pPr>
              <a:buFont typeface="Wingdings" pitchFamily="2" charset="2"/>
              <a:buNone/>
            </a:pPr>
            <a:r>
              <a:rPr lang="en-US" sz="1800" dirty="0" smtClean="0">
                <a:cs typeface="Arial" pitchFamily="34" charset="0"/>
              </a:rPr>
              <a:t>El </a:t>
            </a:r>
            <a:r>
              <a:rPr lang="en-US" sz="1800" dirty="0" err="1" smtClean="0">
                <a:cs typeface="Arial" pitchFamily="34" charset="0"/>
              </a:rPr>
              <a:t>efecto</a:t>
            </a:r>
            <a:r>
              <a:rPr lang="en-US" sz="1800" dirty="0" smtClean="0">
                <a:cs typeface="Arial" pitchFamily="34" charset="0"/>
              </a:rPr>
              <a:t> </a:t>
            </a:r>
            <a:r>
              <a:rPr lang="en-US" sz="1800" dirty="0" err="1" smtClean="0">
                <a:cs typeface="Arial" pitchFamily="34" charset="0"/>
              </a:rPr>
              <a:t>que</a:t>
            </a:r>
            <a:r>
              <a:rPr lang="en-US" sz="1800" dirty="0" smtClean="0">
                <a:cs typeface="Arial" pitchFamily="34" charset="0"/>
              </a:rPr>
              <a:t> </a:t>
            </a:r>
            <a:r>
              <a:rPr lang="en-US" sz="1800" dirty="0" err="1" smtClean="0">
                <a:cs typeface="Arial" pitchFamily="34" charset="0"/>
              </a:rPr>
              <a:t>producen</a:t>
            </a:r>
            <a:r>
              <a:rPr lang="en-US" sz="1800" dirty="0" smtClean="0">
                <a:cs typeface="Arial" pitchFamily="34" charset="0"/>
              </a:rPr>
              <a:t> </a:t>
            </a:r>
            <a:r>
              <a:rPr lang="en-US" sz="1800" dirty="0" err="1" smtClean="0">
                <a:cs typeface="Arial" pitchFamily="34" charset="0"/>
              </a:rPr>
              <a:t>varias</a:t>
            </a:r>
            <a:r>
              <a:rPr lang="en-US" sz="1800" dirty="0" smtClean="0">
                <a:cs typeface="Arial" pitchFamily="34" charset="0"/>
              </a:rPr>
              <a:t> </a:t>
            </a:r>
            <a:r>
              <a:rPr lang="en-US" sz="1800" dirty="0" err="1" smtClean="0">
                <a:cs typeface="Arial" pitchFamily="34" charset="0"/>
              </a:rPr>
              <a:t>fuerzas</a:t>
            </a:r>
            <a:r>
              <a:rPr lang="en-US" sz="1800" dirty="0" smtClean="0">
                <a:cs typeface="Arial" pitchFamily="34" charset="0"/>
              </a:rPr>
              <a:t> al </a:t>
            </a:r>
            <a:r>
              <a:rPr lang="en-US" sz="1800" dirty="0" err="1" smtClean="0">
                <a:cs typeface="Arial" pitchFamily="34" charset="0"/>
              </a:rPr>
              <a:t>interactuar</a:t>
            </a:r>
            <a:r>
              <a:rPr lang="en-US" sz="1800" dirty="0" smtClean="0">
                <a:cs typeface="Arial" pitchFamily="34" charset="0"/>
              </a:rPr>
              <a:t> con un </a:t>
            </a:r>
            <a:r>
              <a:rPr lang="en-US" sz="1800" dirty="0" err="1" smtClean="0">
                <a:cs typeface="Arial" pitchFamily="34" charset="0"/>
              </a:rPr>
              <a:t>cuerpo</a:t>
            </a:r>
            <a:r>
              <a:rPr lang="en-US" sz="1800" dirty="0" smtClean="0">
                <a:cs typeface="Arial" pitchFamily="34" charset="0"/>
              </a:rPr>
              <a:t> </a:t>
            </a:r>
            <a:r>
              <a:rPr lang="en-US" sz="1800" dirty="0" err="1" smtClean="0">
                <a:cs typeface="Arial" pitchFamily="34" charset="0"/>
              </a:rPr>
              <a:t>es</a:t>
            </a:r>
            <a:r>
              <a:rPr lang="en-US" sz="1800" dirty="0" smtClean="0">
                <a:cs typeface="Arial" pitchFamily="34" charset="0"/>
              </a:rPr>
              <a:t> </a:t>
            </a:r>
            <a:r>
              <a:rPr lang="en-US" sz="1800" dirty="0" err="1" smtClean="0">
                <a:cs typeface="Arial" pitchFamily="34" charset="0"/>
              </a:rPr>
              <a:t>igual</a:t>
            </a:r>
            <a:r>
              <a:rPr lang="en-US" sz="1800" dirty="0" smtClean="0">
                <a:cs typeface="Arial" pitchFamily="34" charset="0"/>
              </a:rPr>
              <a:t> al </a:t>
            </a:r>
            <a:r>
              <a:rPr lang="en-US" sz="1800" dirty="0" err="1" smtClean="0">
                <a:cs typeface="Arial" pitchFamily="34" charset="0"/>
              </a:rPr>
              <a:t>que</a:t>
            </a:r>
            <a:r>
              <a:rPr lang="en-US" sz="1800" dirty="0" smtClean="0">
                <a:cs typeface="Arial" pitchFamily="34" charset="0"/>
              </a:rPr>
              <a:t> </a:t>
            </a:r>
            <a:r>
              <a:rPr lang="en-US" sz="1800" dirty="0" err="1" smtClean="0">
                <a:cs typeface="Arial" pitchFamily="34" charset="0"/>
              </a:rPr>
              <a:t>produciría</a:t>
            </a:r>
            <a:r>
              <a:rPr lang="en-US" sz="1800" dirty="0" smtClean="0">
                <a:cs typeface="Arial" pitchFamily="34" charset="0"/>
              </a:rPr>
              <a:t> </a:t>
            </a:r>
            <a:r>
              <a:rPr lang="en-US" sz="1800" dirty="0" err="1" smtClean="0">
                <a:cs typeface="Arial" pitchFamily="34" charset="0"/>
              </a:rPr>
              <a:t>una</a:t>
            </a:r>
            <a:r>
              <a:rPr lang="en-US" sz="1800" dirty="0" smtClean="0">
                <a:cs typeface="Arial" pitchFamily="34" charset="0"/>
              </a:rPr>
              <a:t> sola </a:t>
            </a:r>
            <a:r>
              <a:rPr lang="en-US" sz="1800" dirty="0" err="1" smtClean="0">
                <a:cs typeface="Arial" pitchFamily="34" charset="0"/>
              </a:rPr>
              <a:t>fuerza</a:t>
            </a:r>
            <a:r>
              <a:rPr lang="en-US" sz="1800" dirty="0" smtClean="0">
                <a:cs typeface="Arial" pitchFamily="34" charset="0"/>
              </a:rPr>
              <a:t>, la </a:t>
            </a:r>
            <a:r>
              <a:rPr lang="en-US" sz="1800" dirty="0" err="1" smtClean="0">
                <a:cs typeface="Arial" pitchFamily="34" charset="0"/>
              </a:rPr>
              <a:t>resultante</a:t>
            </a:r>
            <a:r>
              <a:rPr lang="en-US" sz="1800" dirty="0" smtClean="0">
                <a:cs typeface="Arial" pitchFamily="34" charset="0"/>
              </a:rPr>
              <a:t> de </a:t>
            </a:r>
            <a:r>
              <a:rPr lang="en-US" sz="1800" dirty="0" err="1" smtClean="0">
                <a:cs typeface="Arial" pitchFamily="34" charset="0"/>
              </a:rPr>
              <a:t>dichas</a:t>
            </a:r>
            <a:r>
              <a:rPr lang="en-US" sz="1800" dirty="0" smtClean="0">
                <a:cs typeface="Arial" pitchFamily="34" charset="0"/>
              </a:rPr>
              <a:t> </a:t>
            </a:r>
            <a:r>
              <a:rPr lang="en-US" sz="1800" dirty="0" err="1" smtClean="0">
                <a:cs typeface="Arial" pitchFamily="34" charset="0"/>
              </a:rPr>
              <a:t>fuerzas</a:t>
            </a:r>
            <a:r>
              <a:rPr lang="en-US" sz="1800" dirty="0" smtClean="0">
                <a:cs typeface="Arial" pitchFamily="34" charset="0"/>
              </a:rPr>
              <a:t>, </a:t>
            </a:r>
            <a:r>
              <a:rPr lang="en-US" sz="1800" dirty="0" err="1" smtClean="0">
                <a:cs typeface="Arial" pitchFamily="34" charset="0"/>
              </a:rPr>
              <a:t>es</a:t>
            </a:r>
            <a:r>
              <a:rPr lang="en-US" sz="1800" dirty="0" smtClean="0">
                <a:cs typeface="Arial" pitchFamily="34" charset="0"/>
              </a:rPr>
              <a:t> </a:t>
            </a:r>
            <a:r>
              <a:rPr lang="en-US" sz="1800" dirty="0" err="1" smtClean="0">
                <a:cs typeface="Arial" pitchFamily="34" charset="0"/>
              </a:rPr>
              <a:t>decir</a:t>
            </a:r>
            <a:r>
              <a:rPr lang="en-US" sz="1800" dirty="0" smtClean="0">
                <a:cs typeface="Arial" pitchFamily="34" charset="0"/>
              </a:rPr>
              <a:t> </a:t>
            </a:r>
            <a:r>
              <a:rPr lang="en-US" sz="1800" dirty="0" err="1" smtClean="0">
                <a:cs typeface="Arial" pitchFamily="34" charset="0"/>
              </a:rPr>
              <a:t>su</a:t>
            </a:r>
            <a:r>
              <a:rPr lang="en-US" sz="1800" dirty="0" smtClean="0">
                <a:cs typeface="Arial" pitchFamily="34" charset="0"/>
              </a:rPr>
              <a:t> </a:t>
            </a:r>
            <a:r>
              <a:rPr lang="en-US" sz="1800" dirty="0" err="1" smtClean="0">
                <a:cs typeface="Arial" pitchFamily="34" charset="0"/>
              </a:rPr>
              <a:t>suma</a:t>
            </a:r>
            <a:r>
              <a:rPr lang="en-US" sz="1800" dirty="0" smtClean="0">
                <a:cs typeface="Arial" pitchFamily="34" charset="0"/>
              </a:rPr>
              <a:t> </a:t>
            </a:r>
            <a:r>
              <a:rPr lang="en-US" sz="1800" dirty="0" err="1" smtClean="0">
                <a:cs typeface="Arial" pitchFamily="34" charset="0"/>
              </a:rPr>
              <a:t>vectorial</a:t>
            </a:r>
            <a:r>
              <a:rPr lang="en-US" sz="1800" dirty="0" smtClean="0">
                <a:cs typeface="Arial" pitchFamily="34" charset="0"/>
              </a:rPr>
              <a:t>, </a:t>
            </a:r>
            <a:r>
              <a:rPr lang="en-US" sz="1800" dirty="0" err="1" smtClean="0">
                <a:cs typeface="Arial" pitchFamily="34" charset="0"/>
              </a:rPr>
              <a:t>Llamada</a:t>
            </a:r>
            <a:r>
              <a:rPr lang="en-US" sz="1800" dirty="0" smtClean="0">
                <a:cs typeface="Arial" pitchFamily="34" charset="0"/>
              </a:rPr>
              <a:t> </a:t>
            </a:r>
            <a:r>
              <a:rPr lang="en-US" sz="1800" dirty="0" err="1" smtClean="0">
                <a:cs typeface="Arial" pitchFamily="34" charset="0"/>
              </a:rPr>
              <a:t>fuerza</a:t>
            </a:r>
            <a:r>
              <a:rPr lang="en-US" sz="1800" dirty="0" smtClean="0">
                <a:cs typeface="Arial" pitchFamily="34" charset="0"/>
              </a:rPr>
              <a:t> </a:t>
            </a:r>
            <a:r>
              <a:rPr lang="en-US" sz="1800" dirty="0" err="1" smtClean="0">
                <a:cs typeface="Arial" pitchFamily="34" charset="0"/>
              </a:rPr>
              <a:t>neta</a:t>
            </a:r>
            <a:endParaRPr lang="en-US" sz="1800" dirty="0" smtClean="0">
              <a:cs typeface="Arial" pitchFamily="34" charset="0"/>
            </a:endParaRPr>
          </a:p>
          <a:p>
            <a:pPr>
              <a:buFont typeface="Wingdings" pitchFamily="2" charset="2"/>
              <a:buNone/>
            </a:pPr>
            <a:endParaRPr lang="en-US" sz="1800" dirty="0" smtClean="0">
              <a:cs typeface="Arial" pitchFamily="34" charset="0"/>
            </a:endParaRPr>
          </a:p>
          <a:p>
            <a:pPr>
              <a:buFont typeface="Wingdings" pitchFamily="2" charset="2"/>
              <a:buNone/>
            </a:pPr>
            <a:endParaRPr lang="en-US" sz="1800" dirty="0" smtClean="0">
              <a:cs typeface="Arial" pitchFamily="34" charset="0"/>
            </a:endParaRPr>
          </a:p>
          <a:p>
            <a:pPr>
              <a:buFont typeface="Wingdings" pitchFamily="2" charset="2"/>
              <a:buNone/>
            </a:pPr>
            <a:endParaRPr lang="en-US" sz="1800" dirty="0" smtClean="0">
              <a:cs typeface="Arial" pitchFamily="34" charset="0"/>
            </a:endParaRPr>
          </a:p>
          <a:p>
            <a:pPr>
              <a:buFont typeface="Wingdings" pitchFamily="2" charset="2"/>
              <a:buNone/>
            </a:pPr>
            <a:endParaRPr lang="en-US" dirty="0">
              <a:cs typeface="Arial" pitchFamily="34" charset="0"/>
            </a:endParaRPr>
          </a:p>
        </p:txBody>
      </p:sp>
      <p:sp>
        <p:nvSpPr>
          <p:cNvPr id="82948" name="Text Box 4"/>
          <p:cNvSpPr txBox="1">
            <a:spLocks noChangeArrowheads="1"/>
          </p:cNvSpPr>
          <p:nvPr/>
        </p:nvSpPr>
        <p:spPr bwMode="auto">
          <a:xfrm>
            <a:off x="2771775" y="1484313"/>
            <a:ext cx="387350" cy="366712"/>
          </a:xfrm>
          <a:prstGeom prst="rect">
            <a:avLst/>
          </a:prstGeom>
          <a:noFill/>
          <a:ln w="9525">
            <a:noFill/>
            <a:miter lim="800000"/>
            <a:headEnd/>
            <a:tailEnd/>
          </a:ln>
          <a:effectLst/>
        </p:spPr>
        <p:txBody>
          <a:bodyPr wrap="none">
            <a:spAutoFit/>
          </a:bodyPr>
          <a:lstStyle/>
          <a:p>
            <a:r>
              <a:rPr lang="es-CL">
                <a:effectLst>
                  <a:outerShdw blurRad="38100" dist="38100" dir="2700000" algn="tl">
                    <a:srgbClr val="000000"/>
                  </a:outerShdw>
                </a:effectLst>
                <a:latin typeface="Wingdings 3" pitchFamily="18" charset="2"/>
              </a:rPr>
              <a:t>g</a:t>
            </a:r>
            <a:endParaRPr lang="es-ES">
              <a:effectLst>
                <a:outerShdw blurRad="38100" dist="38100" dir="2700000" algn="tl">
                  <a:srgbClr val="000000"/>
                </a:outerShdw>
              </a:effectLst>
              <a:latin typeface="Wingdings 3" pitchFamily="18" charset="2"/>
            </a:endParaRPr>
          </a:p>
        </p:txBody>
      </p:sp>
      <p:sp>
        <p:nvSpPr>
          <p:cNvPr id="8295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L"/>
          </a:p>
        </p:txBody>
      </p:sp>
      <p:pic>
        <p:nvPicPr>
          <p:cNvPr id="82949" name="Picture 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419872" y="2564904"/>
            <a:ext cx="1000125" cy="5143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8 CuadroTexto"/>
          <p:cNvSpPr txBox="1"/>
          <p:nvPr/>
        </p:nvSpPr>
        <p:spPr>
          <a:xfrm>
            <a:off x="395537" y="3212976"/>
            <a:ext cx="8748464" cy="1754326"/>
          </a:xfrm>
          <a:prstGeom prst="rect">
            <a:avLst/>
          </a:prstGeom>
          <a:noFill/>
        </p:spPr>
        <p:txBody>
          <a:bodyPr wrap="square" rtlCol="0">
            <a:spAutoFit/>
          </a:bodyPr>
          <a:lstStyle/>
          <a:p>
            <a:r>
              <a:rPr lang="es-CL" dirty="0" smtClean="0"/>
              <a:t>Si la fuerza neta es 0 entonces el cuerpo esta en reposo o se mueve con velocidad constante.</a:t>
            </a:r>
          </a:p>
          <a:p>
            <a:r>
              <a:rPr lang="es-CL" dirty="0" smtClean="0"/>
              <a:t>Si la fuerza neta tiene un valor entonces el cuerpo se moverá con una cierta aceleración.</a:t>
            </a:r>
          </a:p>
          <a:p>
            <a:endParaRPr lang="es-CL" dirty="0"/>
          </a:p>
          <a:p>
            <a:r>
              <a:rPr lang="es-CL" dirty="0" smtClean="0"/>
              <a:t>La fuerza se puede medir con un instrumento denominado Dinamómetro.</a:t>
            </a:r>
            <a:endParaRPr lang="es-CL" dirty="0"/>
          </a:p>
        </p:txBody>
      </p:sp>
      <p:pic>
        <p:nvPicPr>
          <p:cNvPr id="82952" name="Picture 8"/>
          <p:cNvPicPr>
            <a:picLocks noChangeAspect="1" noChangeArrowheads="1"/>
          </p:cNvPicPr>
          <p:nvPr/>
        </p:nvPicPr>
        <p:blipFill>
          <a:blip r:embed="rId3" cstate="print"/>
          <a:srcRect/>
          <a:stretch>
            <a:fillRect/>
          </a:stretch>
        </p:blipFill>
        <p:spPr bwMode="auto">
          <a:xfrm>
            <a:off x="3059832" y="5013176"/>
            <a:ext cx="1080120" cy="136815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CL" sz="2000" dirty="0" smtClean="0"/>
              <a:t>Fuerzas a distancia</a:t>
            </a:r>
            <a:endParaRPr lang="es-CL" sz="2000" dirty="0"/>
          </a:p>
        </p:txBody>
      </p:sp>
      <p:pic>
        <p:nvPicPr>
          <p:cNvPr id="125954" name="Picture 2"/>
          <p:cNvPicPr>
            <a:picLocks noGrp="1" noChangeAspect="1" noChangeArrowheads="1"/>
          </p:cNvPicPr>
          <p:nvPr>
            <p:ph idx="1"/>
          </p:nvPr>
        </p:nvPicPr>
        <p:blipFill>
          <a:blip r:embed="rId2" cstate="print"/>
          <a:srcRect/>
          <a:stretch>
            <a:fillRect/>
          </a:stretch>
        </p:blipFill>
        <p:spPr bwMode="auto">
          <a:xfrm>
            <a:off x="899592" y="1628800"/>
            <a:ext cx="2457450" cy="2676525"/>
          </a:xfrm>
          <a:prstGeom prst="rect">
            <a:avLst/>
          </a:prstGeom>
          <a:noFill/>
          <a:ln w="9525">
            <a:noFill/>
            <a:miter lim="800000"/>
            <a:headEnd/>
            <a:tailEnd/>
          </a:ln>
        </p:spPr>
      </p:pic>
      <p:pic>
        <p:nvPicPr>
          <p:cNvPr id="125955" name="Picture 3"/>
          <p:cNvPicPr>
            <a:picLocks noChangeAspect="1" noChangeArrowheads="1"/>
          </p:cNvPicPr>
          <p:nvPr/>
        </p:nvPicPr>
        <p:blipFill>
          <a:blip r:embed="rId3" cstate="print"/>
          <a:srcRect/>
          <a:stretch>
            <a:fillRect/>
          </a:stretch>
        </p:blipFill>
        <p:spPr bwMode="auto">
          <a:xfrm>
            <a:off x="4644008" y="1628800"/>
            <a:ext cx="2114550" cy="1295400"/>
          </a:xfrm>
          <a:prstGeom prst="rect">
            <a:avLst/>
          </a:prstGeom>
          <a:noFill/>
          <a:ln w="9525">
            <a:noFill/>
            <a:miter lim="800000"/>
            <a:headEnd/>
            <a:tailEnd/>
          </a:ln>
        </p:spPr>
      </p:pic>
      <p:pic>
        <p:nvPicPr>
          <p:cNvPr id="125956" name="Picture 4"/>
          <p:cNvPicPr>
            <a:picLocks noChangeAspect="1" noChangeArrowheads="1"/>
          </p:cNvPicPr>
          <p:nvPr/>
        </p:nvPicPr>
        <p:blipFill>
          <a:blip r:embed="rId4" cstate="print"/>
          <a:srcRect/>
          <a:stretch>
            <a:fillRect/>
          </a:stretch>
        </p:blipFill>
        <p:spPr bwMode="auto">
          <a:xfrm>
            <a:off x="4788024" y="3429000"/>
            <a:ext cx="3657600" cy="2066925"/>
          </a:xfrm>
          <a:prstGeom prst="rect">
            <a:avLst/>
          </a:prstGeom>
          <a:noFill/>
          <a:ln w="9525">
            <a:noFill/>
            <a:miter lim="800000"/>
            <a:headEnd/>
            <a:tailEnd/>
          </a:ln>
        </p:spPr>
      </p:pic>
      <p:pic>
        <p:nvPicPr>
          <p:cNvPr id="125957" name="Picture 5"/>
          <p:cNvPicPr>
            <a:picLocks noChangeAspect="1" noChangeArrowheads="1"/>
          </p:cNvPicPr>
          <p:nvPr/>
        </p:nvPicPr>
        <p:blipFill>
          <a:blip r:embed="rId5" cstate="print"/>
          <a:srcRect/>
          <a:stretch>
            <a:fillRect/>
          </a:stretch>
        </p:blipFill>
        <p:spPr bwMode="auto">
          <a:xfrm>
            <a:off x="2051720" y="4869160"/>
            <a:ext cx="1181100" cy="11430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CL" sz="2000" dirty="0" smtClean="0"/>
              <a:t>Fuerzas por contacto</a:t>
            </a:r>
            <a:endParaRPr lang="es-CL" sz="2000" dirty="0"/>
          </a:p>
        </p:txBody>
      </p:sp>
      <p:pic>
        <p:nvPicPr>
          <p:cNvPr id="126978" name="Picture 2"/>
          <p:cNvPicPr>
            <a:picLocks noGrp="1" noChangeAspect="1" noChangeArrowheads="1"/>
          </p:cNvPicPr>
          <p:nvPr>
            <p:ph idx="1"/>
          </p:nvPr>
        </p:nvPicPr>
        <p:blipFill>
          <a:blip r:embed="rId2" cstate="print"/>
          <a:srcRect/>
          <a:stretch>
            <a:fillRect/>
          </a:stretch>
        </p:blipFill>
        <p:spPr bwMode="auto">
          <a:xfrm>
            <a:off x="899592" y="1844824"/>
            <a:ext cx="2571750" cy="1781175"/>
          </a:xfrm>
          <a:prstGeom prst="rect">
            <a:avLst/>
          </a:prstGeom>
          <a:noFill/>
          <a:ln w="9525">
            <a:noFill/>
            <a:miter lim="800000"/>
            <a:headEnd/>
            <a:tailEnd/>
          </a:ln>
        </p:spPr>
      </p:pic>
      <p:pic>
        <p:nvPicPr>
          <p:cNvPr id="126979" name="Picture 3"/>
          <p:cNvPicPr>
            <a:picLocks noChangeAspect="1" noChangeArrowheads="1"/>
          </p:cNvPicPr>
          <p:nvPr/>
        </p:nvPicPr>
        <p:blipFill>
          <a:blip r:embed="rId3" cstate="print"/>
          <a:srcRect/>
          <a:stretch>
            <a:fillRect/>
          </a:stretch>
        </p:blipFill>
        <p:spPr bwMode="auto">
          <a:xfrm>
            <a:off x="3779912" y="1772816"/>
            <a:ext cx="1790700" cy="1905000"/>
          </a:xfrm>
          <a:prstGeom prst="rect">
            <a:avLst/>
          </a:prstGeom>
          <a:noFill/>
          <a:ln w="9525">
            <a:noFill/>
            <a:miter lim="800000"/>
            <a:headEnd/>
            <a:tailEnd/>
          </a:ln>
        </p:spPr>
      </p:pic>
      <p:pic>
        <p:nvPicPr>
          <p:cNvPr id="126981" name="Picture 5" descr="http://2.bp.blogspot.com/_8TqI6QG9olo/SdAGaqt9KvI/AAAAAAAAACM/-LMUrd8vpvc/s200/escanear0005.jpg"/>
          <p:cNvPicPr>
            <a:picLocks noChangeAspect="1" noChangeArrowheads="1"/>
          </p:cNvPicPr>
          <p:nvPr/>
        </p:nvPicPr>
        <p:blipFill>
          <a:blip r:embed="rId4" cstate="print"/>
          <a:srcRect/>
          <a:stretch>
            <a:fillRect/>
          </a:stretch>
        </p:blipFill>
        <p:spPr bwMode="auto">
          <a:xfrm>
            <a:off x="6228184" y="1700808"/>
            <a:ext cx="1600200" cy="1905000"/>
          </a:xfrm>
          <a:prstGeom prst="rect">
            <a:avLst/>
          </a:prstGeom>
          <a:noFill/>
        </p:spPr>
      </p:pic>
      <p:pic>
        <p:nvPicPr>
          <p:cNvPr id="126982" name="Picture 6"/>
          <p:cNvPicPr>
            <a:picLocks noChangeAspect="1" noChangeArrowheads="1"/>
          </p:cNvPicPr>
          <p:nvPr/>
        </p:nvPicPr>
        <p:blipFill>
          <a:blip r:embed="rId5" cstate="print"/>
          <a:srcRect/>
          <a:stretch>
            <a:fillRect/>
          </a:stretch>
        </p:blipFill>
        <p:spPr bwMode="auto">
          <a:xfrm>
            <a:off x="3059832" y="4077072"/>
            <a:ext cx="2628900" cy="238125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normAutofit/>
          </a:bodyPr>
          <a:lstStyle/>
          <a:p>
            <a:pPr algn="ctr"/>
            <a:r>
              <a:rPr lang="es-CL" sz="2000" dirty="0"/>
              <a:t>Fuerzas Fundamentales</a:t>
            </a:r>
            <a:endParaRPr lang="es-ES" sz="2000" dirty="0"/>
          </a:p>
        </p:txBody>
      </p:sp>
      <p:sp>
        <p:nvSpPr>
          <p:cNvPr id="63491" name="Rectangle 3"/>
          <p:cNvSpPr>
            <a:spLocks noGrp="1" noChangeArrowheads="1"/>
          </p:cNvSpPr>
          <p:nvPr>
            <p:ph idx="1"/>
          </p:nvPr>
        </p:nvSpPr>
        <p:spPr/>
        <p:txBody>
          <a:bodyPr/>
          <a:lstStyle/>
          <a:p>
            <a:pPr>
              <a:lnSpc>
                <a:spcPct val="80000"/>
              </a:lnSpc>
              <a:buNone/>
            </a:pPr>
            <a:r>
              <a:rPr lang="es-ES" sz="2800" dirty="0" smtClean="0"/>
              <a:t> </a:t>
            </a:r>
            <a:r>
              <a:rPr lang="es-ES" sz="1800" dirty="0" smtClean="0"/>
              <a:t>Se </a:t>
            </a:r>
            <a:r>
              <a:rPr lang="es-ES" sz="1800" dirty="0"/>
              <a:t>llaman fuerzas fundamentales a cada una de las interacciones que puede sufrir la materia y que no pueden descomponerse en interacciones más básicas. </a:t>
            </a:r>
            <a:endParaRPr lang="es-ES" sz="1800" dirty="0" smtClean="0"/>
          </a:p>
          <a:p>
            <a:pPr>
              <a:lnSpc>
                <a:spcPct val="80000"/>
              </a:lnSpc>
              <a:buNone/>
            </a:pPr>
            <a:r>
              <a:rPr lang="es-ES" sz="1800" dirty="0" smtClean="0"/>
              <a:t>En </a:t>
            </a:r>
            <a:r>
              <a:rPr lang="es-ES" sz="1800" dirty="0"/>
              <a:t>la física moderna se consideran cuatro campos de fuerzas como origen </a:t>
            </a:r>
            <a:r>
              <a:rPr lang="es-ES" sz="1800" dirty="0" smtClean="0"/>
              <a:t>de todas </a:t>
            </a:r>
            <a:r>
              <a:rPr lang="es-ES" sz="1800" dirty="0"/>
              <a:t>las interacciones fundamentales</a:t>
            </a:r>
            <a:r>
              <a:rPr lang="es-ES" sz="1800" dirty="0" smtClean="0"/>
              <a:t>:</a:t>
            </a:r>
          </a:p>
          <a:p>
            <a:pPr>
              <a:lnSpc>
                <a:spcPct val="80000"/>
              </a:lnSpc>
              <a:buNone/>
            </a:pPr>
            <a:endParaRPr lang="es-ES" sz="1800" dirty="0"/>
          </a:p>
          <a:p>
            <a:pPr>
              <a:lnSpc>
                <a:spcPct val="80000"/>
              </a:lnSpc>
            </a:pPr>
            <a:r>
              <a:rPr lang="es-ES" sz="1800" dirty="0"/>
              <a:t>Interacción electromagnética</a:t>
            </a:r>
            <a:r>
              <a:rPr lang="es-ES" sz="1800" dirty="0" smtClean="0"/>
              <a:t>.  ( Fuerza eléctrica)</a:t>
            </a:r>
            <a:endParaRPr lang="es-ES" sz="1800" dirty="0"/>
          </a:p>
          <a:p>
            <a:pPr>
              <a:lnSpc>
                <a:spcPct val="80000"/>
              </a:lnSpc>
            </a:pPr>
            <a:r>
              <a:rPr lang="es-ES" sz="1800" dirty="0"/>
              <a:t>Interacción nuclear débil (</a:t>
            </a:r>
            <a:r>
              <a:rPr lang="es-ES" sz="1800" dirty="0" err="1"/>
              <a:t>leptónica</a:t>
            </a:r>
            <a:r>
              <a:rPr lang="es-ES" sz="1800" dirty="0" smtClean="0"/>
              <a:t>). ( fuerza Atómica o nuclear)</a:t>
            </a:r>
            <a:endParaRPr lang="es-ES" sz="1800" dirty="0"/>
          </a:p>
          <a:p>
            <a:pPr>
              <a:lnSpc>
                <a:spcPct val="80000"/>
              </a:lnSpc>
            </a:pPr>
            <a:r>
              <a:rPr lang="es-ES" sz="1800" dirty="0"/>
              <a:t>Interacción nuclear fuerte.</a:t>
            </a:r>
            <a:endParaRPr lang="es-ES_tradnl" sz="1800" dirty="0"/>
          </a:p>
          <a:p>
            <a:pPr>
              <a:lnSpc>
                <a:spcPct val="80000"/>
              </a:lnSpc>
            </a:pPr>
            <a:r>
              <a:rPr lang="es-ES" sz="1800" dirty="0"/>
              <a:t>Interacción gravitatoria</a:t>
            </a:r>
            <a:r>
              <a:rPr lang="es-ES" sz="1800" dirty="0" smtClean="0"/>
              <a:t>.  ( Fuerza Gravitacional)</a:t>
            </a:r>
            <a:endParaRPr lang="es-ES" sz="1800" dirty="0"/>
          </a:p>
        </p:txBody>
      </p:sp>
      <p:sp>
        <p:nvSpPr>
          <p:cNvPr id="6" name="5 CuadroTexto"/>
          <p:cNvSpPr txBox="1"/>
          <p:nvPr/>
        </p:nvSpPr>
        <p:spPr>
          <a:xfrm>
            <a:off x="899592" y="4581128"/>
            <a:ext cx="6173485" cy="369332"/>
          </a:xfrm>
          <a:prstGeom prst="rect">
            <a:avLst/>
          </a:prstGeom>
          <a:noFill/>
        </p:spPr>
        <p:txBody>
          <a:bodyPr wrap="none" rtlCol="0">
            <a:spAutoFit/>
          </a:bodyPr>
          <a:lstStyle/>
          <a:p>
            <a:r>
              <a:rPr lang="es-CL" dirty="0" smtClean="0"/>
              <a:t>En este curso estudiaremos la fuerzas de tipo gravitacional</a:t>
            </a:r>
            <a:endParaRPr lang="es-CL" dirty="0"/>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undición">
  <a:themeElements>
    <a:clrScheme name="Fundición">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undición">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undición">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509</TotalTime>
  <Words>959</Words>
  <Application>Microsoft Office PowerPoint</Application>
  <PresentationFormat>Presentación en pantalla (4:3)</PresentationFormat>
  <Paragraphs>144</Paragraphs>
  <Slides>24</Slides>
  <Notes>1</Notes>
  <HiddenSlides>0</HiddenSlides>
  <MMClips>0</MMClips>
  <ScaleCrop>false</ScaleCrop>
  <HeadingPairs>
    <vt:vector size="4" baseType="variant">
      <vt:variant>
        <vt:lpstr>Tema</vt:lpstr>
      </vt:variant>
      <vt:variant>
        <vt:i4>1</vt:i4>
      </vt:variant>
      <vt:variant>
        <vt:lpstr>Títulos de diapositiva</vt:lpstr>
      </vt:variant>
      <vt:variant>
        <vt:i4>24</vt:i4>
      </vt:variant>
    </vt:vector>
  </HeadingPairs>
  <TitlesOfParts>
    <vt:vector size="25" baseType="lpstr">
      <vt:lpstr>Fundición</vt:lpstr>
      <vt:lpstr>Fuerza y Leyes de Newton</vt:lpstr>
      <vt:lpstr>Sir Isaac Newton  (4 de enero, 1647- 31 de marzo, 1727)</vt:lpstr>
      <vt:lpstr>Diapositiva 3</vt:lpstr>
      <vt:lpstr>Fuerza</vt:lpstr>
      <vt:lpstr>Definición de Fuerza</vt:lpstr>
      <vt:lpstr>Unidad de medida de la fuerza</vt:lpstr>
      <vt:lpstr>Fuerzas a distancia</vt:lpstr>
      <vt:lpstr>Fuerzas por contacto</vt:lpstr>
      <vt:lpstr>Fuerzas Fundamentales</vt:lpstr>
      <vt:lpstr>Ejemplos de Fuerza</vt:lpstr>
      <vt:lpstr>Leyes de Newton</vt:lpstr>
      <vt:lpstr>1ª Ley de Newton: Ley de Inercia </vt:lpstr>
      <vt:lpstr>2ª Ley de Newton: Ley de la fuerza</vt:lpstr>
      <vt:lpstr>Ejemplos de la 2ª ley</vt:lpstr>
      <vt:lpstr>3ª ley de Newton: Ley de Acción y Reacción</vt:lpstr>
      <vt:lpstr>Ejemplos</vt:lpstr>
      <vt:lpstr>Diapositiva 17</vt:lpstr>
      <vt:lpstr>Fuerza Normal</vt:lpstr>
      <vt:lpstr>Diapositiva 19</vt:lpstr>
      <vt:lpstr>Fuerza de roce</vt:lpstr>
      <vt:lpstr>Diapositiva 21</vt:lpstr>
      <vt:lpstr>Diapositiva 22</vt:lpstr>
      <vt:lpstr>Fuerza Tensión</vt:lpstr>
      <vt:lpstr>Diapositiva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Fuerza y Leyes de Newton</dc:title>
  <dc:creator>FERNANDO</dc:creator>
  <cp:lastModifiedBy>erwin</cp:lastModifiedBy>
  <cp:revision>9</cp:revision>
  <dcterms:created xsi:type="dcterms:W3CDTF">2007-06-08T01:45:56Z</dcterms:created>
  <dcterms:modified xsi:type="dcterms:W3CDTF">2013-06-11T02:09:03Z</dcterms:modified>
</cp:coreProperties>
</file>